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1"/>
    <p:sldMasterId id="2147483797" r:id="rId2"/>
  </p:sldMasterIdLst>
  <p:notesMasterIdLst>
    <p:notesMasterId r:id="rId33"/>
  </p:notesMasterIdLst>
  <p:handoutMasterIdLst>
    <p:handoutMasterId r:id="rId34"/>
  </p:handoutMasterIdLst>
  <p:sldIdLst>
    <p:sldId id="345" r:id="rId3"/>
    <p:sldId id="429" r:id="rId4"/>
    <p:sldId id="455" r:id="rId5"/>
    <p:sldId id="433" r:id="rId6"/>
    <p:sldId id="434" r:id="rId7"/>
    <p:sldId id="431" r:id="rId8"/>
    <p:sldId id="421" r:id="rId9"/>
    <p:sldId id="435" r:id="rId10"/>
    <p:sldId id="436" r:id="rId11"/>
    <p:sldId id="440" r:id="rId12"/>
    <p:sldId id="441" r:id="rId13"/>
    <p:sldId id="442" r:id="rId14"/>
    <p:sldId id="443" r:id="rId15"/>
    <p:sldId id="444" r:id="rId16"/>
    <p:sldId id="445" r:id="rId17"/>
    <p:sldId id="446" r:id="rId18"/>
    <p:sldId id="447" r:id="rId19"/>
    <p:sldId id="448" r:id="rId20"/>
    <p:sldId id="449" r:id="rId21"/>
    <p:sldId id="450" r:id="rId22"/>
    <p:sldId id="451" r:id="rId23"/>
    <p:sldId id="452" r:id="rId24"/>
    <p:sldId id="411" r:id="rId25"/>
    <p:sldId id="303" r:id="rId26"/>
    <p:sldId id="453" r:id="rId27"/>
    <p:sldId id="457" r:id="rId28"/>
    <p:sldId id="458" r:id="rId29"/>
    <p:sldId id="396" r:id="rId30"/>
    <p:sldId id="459" r:id="rId31"/>
    <p:sldId id="425" r:id="rId32"/>
  </p:sldIdLst>
  <p:sldSz cx="9144000" cy="6858000" type="screen4x3"/>
  <p:notesSz cx="7010400" cy="9296400"/>
  <p:defaultTextStyle>
    <a:defPPr>
      <a:defRPr lang="en-CA"/>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CFCFC"/>
    <a:srgbClr val="F8F8F8"/>
    <a:srgbClr val="F2F2F2"/>
    <a:srgbClr val="A6A6A6"/>
    <a:srgbClr val="000066"/>
    <a:srgbClr val="FF7D7D"/>
    <a:srgbClr val="000099"/>
    <a:srgbClr val="CC0000"/>
    <a:srgbClr val="FC6D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2800" autoAdjust="0"/>
  </p:normalViewPr>
  <p:slideViewPr>
    <p:cSldViewPr>
      <p:cViewPr varScale="1">
        <p:scale>
          <a:sx n="123" d="100"/>
          <a:sy n="123" d="100"/>
        </p:scale>
        <p:origin x="678"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7113"/>
    </p:cViewPr>
  </p:sorterViewPr>
  <p:notesViewPr>
    <p:cSldViewPr showGuides="1">
      <p:cViewPr varScale="1">
        <p:scale>
          <a:sx n="83" d="100"/>
          <a:sy n="83" d="100"/>
        </p:scale>
        <p:origin x="-864" y="-84"/>
      </p:cViewPr>
      <p:guideLst>
        <p:guide orient="horz" pos="2928"/>
        <p:guide pos="2208"/>
      </p:guideLst>
    </p:cSldViewPr>
  </p:notesViewPr>
  <p:gridSpacing cx="54863" cy="54863"/>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839024662098741E-2"/>
          <c:y val="4.3242731748973903E-2"/>
          <c:w val="0.93108747790344781"/>
          <c:h val="0.75246461263079811"/>
        </c:manualLayout>
      </c:layout>
      <c:barChart>
        <c:barDir val="col"/>
        <c:grouping val="clustered"/>
        <c:varyColors val="0"/>
        <c:ser>
          <c:idx val="0"/>
          <c:order val="0"/>
          <c:tx>
            <c:strRef>
              <c:f>Sheet1!$B$1</c:f>
              <c:strCache>
                <c:ptCount val="1"/>
                <c:pt idx="0">
                  <c:v>Jul-17</c:v>
                </c:pt>
              </c:strCache>
            </c:strRef>
          </c:tx>
          <c:spPr>
            <a:solidFill>
              <a:schemeClr val="accent1"/>
            </a:solidFill>
            <a:ln>
              <a:noFill/>
            </a:ln>
            <a:effectLst/>
          </c:spPr>
          <c:invertIfNegative val="0"/>
          <c:dLbls>
            <c:numFmt formatCode="#,##0" sourceLinked="0"/>
            <c:spPr>
              <a:noFill/>
              <a:ln>
                <a:noFill/>
              </a:ln>
              <a:effectLst/>
            </c:spPr>
            <c:txPr>
              <a:bodyPr/>
              <a:lstStyle/>
              <a:p>
                <a:pPr>
                  <a:defRPr sz="12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US INVESTMENT IN CANADA INDEX</c:v>
                </c:pt>
                <c:pt idx="1">
                  <c:v> Canadian economy; stronger versus weaker [Future]</c:v>
                </c:pt>
                <c:pt idx="2">
                  <c:v>Business investment environment [Today]</c:v>
                </c:pt>
              </c:strCache>
            </c:strRef>
          </c:cat>
          <c:val>
            <c:numRef>
              <c:f>Sheet1!$B$2:$B$4</c:f>
              <c:numCache>
                <c:formatCode>0.0</c:formatCode>
                <c:ptCount val="3"/>
                <c:pt idx="0" formatCode="0.00">
                  <c:v>69.075000000000003</c:v>
                </c:pt>
                <c:pt idx="1">
                  <c:v>67.850000000000009</c:v>
                </c:pt>
                <c:pt idx="2">
                  <c:v>70.3</c:v>
                </c:pt>
              </c:numCache>
            </c:numRef>
          </c:val>
          <c:extLst>
            <c:ext xmlns:c16="http://schemas.microsoft.com/office/drawing/2014/chart" uri="{C3380CC4-5D6E-409C-BE32-E72D297353CC}">
              <c16:uniqueId val="{00000000-4A48-4AE7-9FFF-18221CA2844B}"/>
            </c:ext>
          </c:extLst>
        </c:ser>
        <c:ser>
          <c:idx val="1"/>
          <c:order val="1"/>
          <c:tx>
            <c:strRef>
              <c:f>Sheet1!$C$1</c:f>
              <c:strCache>
                <c:ptCount val="1"/>
                <c:pt idx="0">
                  <c:v>May-18</c:v>
                </c:pt>
              </c:strCache>
            </c:strRef>
          </c:tx>
          <c:spPr>
            <a:solidFill>
              <a:schemeClr val="accent2"/>
            </a:solidFill>
            <a:ln>
              <a:noFill/>
            </a:ln>
            <a:effectLst/>
          </c:spPr>
          <c:invertIfNegative val="0"/>
          <c:dLbls>
            <c:numFmt formatCode="#,##0" sourceLinked="0"/>
            <c:spPr>
              <a:noFill/>
              <a:ln>
                <a:noFill/>
              </a:ln>
              <a:effectLst/>
            </c:spPr>
            <c:txPr>
              <a:bodyPr/>
              <a:lstStyle/>
              <a:p>
                <a:pPr>
                  <a:defRPr sz="12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US INVESTMENT IN CANADA INDEX</c:v>
                </c:pt>
                <c:pt idx="1">
                  <c:v> Canadian economy; stronger versus weaker [Future]</c:v>
                </c:pt>
                <c:pt idx="2">
                  <c:v>Business investment environment [Today]</c:v>
                </c:pt>
              </c:strCache>
            </c:strRef>
          </c:cat>
          <c:val>
            <c:numRef>
              <c:f>Sheet1!$C$2:$C$4</c:f>
              <c:numCache>
                <c:formatCode>0.0</c:formatCode>
                <c:ptCount val="3"/>
                <c:pt idx="0" formatCode="0.00">
                  <c:v>51.325000000000003</c:v>
                </c:pt>
                <c:pt idx="1">
                  <c:v>41.95</c:v>
                </c:pt>
                <c:pt idx="2">
                  <c:v>60.699999999999996</c:v>
                </c:pt>
              </c:numCache>
            </c:numRef>
          </c:val>
          <c:extLst>
            <c:ext xmlns:c16="http://schemas.microsoft.com/office/drawing/2014/chart" uri="{C3380CC4-5D6E-409C-BE32-E72D297353CC}">
              <c16:uniqueId val="{00000001-4A48-4AE7-9FFF-18221CA2844B}"/>
            </c:ext>
          </c:extLst>
        </c:ser>
        <c:ser>
          <c:idx val="2"/>
          <c:order val="2"/>
          <c:tx>
            <c:strRef>
              <c:f>Sheet1!$D$1</c:f>
              <c:strCache>
                <c:ptCount val="1"/>
                <c:pt idx="0">
                  <c:v>Dec-18</c:v>
                </c:pt>
              </c:strCache>
            </c:strRef>
          </c:tx>
          <c:spPr>
            <a:solidFill>
              <a:schemeClr val="accent3"/>
            </a:solidFill>
            <a:ln>
              <a:noFill/>
            </a:ln>
            <a:effectLst/>
          </c:spPr>
          <c:invertIfNegative val="0"/>
          <c:dLbls>
            <c:numFmt formatCode="#,##0" sourceLinked="0"/>
            <c:spPr>
              <a:noFill/>
              <a:ln>
                <a:noFill/>
              </a:ln>
              <a:effectLst/>
            </c:spPr>
            <c:txPr>
              <a:bodyPr/>
              <a:lstStyle/>
              <a:p>
                <a:pPr>
                  <a:defRPr sz="12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US INVESTMENT IN CANADA INDEX</c:v>
                </c:pt>
                <c:pt idx="1">
                  <c:v> Canadian economy; stronger versus weaker [Future]</c:v>
                </c:pt>
                <c:pt idx="2">
                  <c:v>Business investment environment [Today]</c:v>
                </c:pt>
              </c:strCache>
            </c:strRef>
          </c:cat>
          <c:val>
            <c:numRef>
              <c:f>Sheet1!$D$2:$D$4</c:f>
              <c:numCache>
                <c:formatCode>0.0</c:formatCode>
                <c:ptCount val="3"/>
                <c:pt idx="0" formatCode="0.00">
                  <c:v>56.862745098039213</c:v>
                </c:pt>
                <c:pt idx="1">
                  <c:v>50.980392156862749</c:v>
                </c:pt>
                <c:pt idx="2">
                  <c:v>62.745098039215677</c:v>
                </c:pt>
              </c:numCache>
            </c:numRef>
          </c:val>
          <c:extLst>
            <c:ext xmlns:c16="http://schemas.microsoft.com/office/drawing/2014/chart" uri="{C3380CC4-5D6E-409C-BE32-E72D297353CC}">
              <c16:uniqueId val="{00000000-FCDC-8D48-B1BC-26A86002EE66}"/>
            </c:ext>
          </c:extLst>
        </c:ser>
        <c:dLbls>
          <c:showLegendKey val="0"/>
          <c:showVal val="0"/>
          <c:showCatName val="0"/>
          <c:showSerName val="0"/>
          <c:showPercent val="0"/>
          <c:showBubbleSize val="0"/>
        </c:dLbls>
        <c:gapWidth val="150"/>
        <c:axId val="192062976"/>
        <c:axId val="192064512"/>
      </c:barChart>
      <c:catAx>
        <c:axId val="192062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92064512"/>
        <c:crosses val="autoZero"/>
        <c:auto val="1"/>
        <c:lblAlgn val="ctr"/>
        <c:lblOffset val="100"/>
        <c:noMultiLvlLbl val="0"/>
      </c:catAx>
      <c:valAx>
        <c:axId val="192064512"/>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2062976"/>
        <c:crosses val="autoZero"/>
        <c:crossBetween val="between"/>
      </c:valAx>
      <c:spPr>
        <a:noFill/>
        <a:ln w="25400">
          <a:noFill/>
        </a:ln>
        <a:effectLst/>
      </c:spPr>
    </c:plotArea>
    <c:legend>
      <c:legendPos val="b"/>
      <c:layout>
        <c:manualLayout>
          <c:xMode val="edge"/>
          <c:yMode val="edge"/>
          <c:x val="0.25061053001829164"/>
          <c:y val="0.95396942574672539"/>
          <c:w val="0.51260921488134992"/>
          <c:h val="4.6030527497803522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Sheet1!$B$1</c:f>
              <c:strCache>
                <c:ptCount val="1"/>
                <c:pt idx="0">
                  <c:v>Increase</c:v>
                </c:pt>
              </c:strCache>
            </c:strRef>
          </c:tx>
          <c:spPr>
            <a:solidFill>
              <a:srgbClr val="00B050"/>
            </a:solidFill>
          </c:spPr>
          <c:invertIfNegative val="0"/>
          <c:dLbls>
            <c:numFmt formatCode="0%" sourceLinked="0"/>
            <c:spPr>
              <a:noFill/>
              <a:ln>
                <a:noFill/>
              </a:ln>
              <a:effectLst/>
            </c:spPr>
            <c:txPr>
              <a:bodyPr/>
              <a:lstStyle/>
              <a:p>
                <a:pPr>
                  <a:defRPr sz="18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mmm\-yy</c:formatCode>
                <c:ptCount val="3"/>
                <c:pt idx="0">
                  <c:v>42917</c:v>
                </c:pt>
                <c:pt idx="1">
                  <c:v>43221</c:v>
                </c:pt>
                <c:pt idx="2">
                  <c:v>43435</c:v>
                </c:pt>
              </c:numCache>
            </c:numRef>
          </c:cat>
          <c:val>
            <c:numRef>
              <c:f>Sheet1!$B$2:$B$4</c:f>
              <c:numCache>
                <c:formatCode>0%</c:formatCode>
                <c:ptCount val="3"/>
                <c:pt idx="0">
                  <c:v>0.54200000000000004</c:v>
                </c:pt>
                <c:pt idx="1">
                  <c:v>0.51785714290000007</c:v>
                </c:pt>
                <c:pt idx="2">
                  <c:v>0.58799999999999997</c:v>
                </c:pt>
              </c:numCache>
            </c:numRef>
          </c:val>
          <c:extLst>
            <c:ext xmlns:c16="http://schemas.microsoft.com/office/drawing/2014/chart" uri="{C3380CC4-5D6E-409C-BE32-E72D297353CC}">
              <c16:uniqueId val="{00000000-F2C3-4717-AC64-CEC68D5D8E1F}"/>
            </c:ext>
          </c:extLst>
        </c:ser>
        <c:ser>
          <c:idx val="1"/>
          <c:order val="1"/>
          <c:tx>
            <c:strRef>
              <c:f>Sheet1!$C$1</c:f>
              <c:strCache>
                <c:ptCount val="1"/>
                <c:pt idx="0">
                  <c:v>Remain the same</c:v>
                </c:pt>
              </c:strCache>
            </c:strRef>
          </c:tx>
          <c:spPr>
            <a:solidFill>
              <a:srgbClr val="FFC000"/>
            </a:solidFill>
          </c:spPr>
          <c:invertIfNegative val="0"/>
          <c:dLbls>
            <c:numFmt formatCode="0%" sourceLinked="0"/>
            <c:spPr>
              <a:noFill/>
              <a:ln>
                <a:noFill/>
              </a:ln>
              <a:effectLst/>
            </c:spPr>
            <c:txPr>
              <a:bodyPr/>
              <a:lstStyle/>
              <a:p>
                <a:pPr>
                  <a:defRPr sz="18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mmm\-yy</c:formatCode>
                <c:ptCount val="3"/>
                <c:pt idx="0">
                  <c:v>42917</c:v>
                </c:pt>
                <c:pt idx="1">
                  <c:v>43221</c:v>
                </c:pt>
                <c:pt idx="2">
                  <c:v>43435</c:v>
                </c:pt>
              </c:numCache>
            </c:numRef>
          </c:cat>
          <c:val>
            <c:numRef>
              <c:f>Sheet1!$C$2:$C$4</c:f>
              <c:numCache>
                <c:formatCode>0%</c:formatCode>
                <c:ptCount val="3"/>
                <c:pt idx="0">
                  <c:v>0.33899999999999997</c:v>
                </c:pt>
                <c:pt idx="1">
                  <c:v>0.39285714290000001</c:v>
                </c:pt>
                <c:pt idx="2">
                  <c:v>0.28000000000000003</c:v>
                </c:pt>
              </c:numCache>
            </c:numRef>
          </c:val>
          <c:extLst>
            <c:ext xmlns:c16="http://schemas.microsoft.com/office/drawing/2014/chart" uri="{C3380CC4-5D6E-409C-BE32-E72D297353CC}">
              <c16:uniqueId val="{00000001-F2C3-4717-AC64-CEC68D5D8E1F}"/>
            </c:ext>
          </c:extLst>
        </c:ser>
        <c:ser>
          <c:idx val="2"/>
          <c:order val="2"/>
          <c:tx>
            <c:strRef>
              <c:f>Sheet1!$D$1</c:f>
              <c:strCache>
                <c:ptCount val="1"/>
                <c:pt idx="0">
                  <c:v>Decrease</c:v>
                </c:pt>
              </c:strCache>
            </c:strRef>
          </c:tx>
          <c:spPr>
            <a:solidFill>
              <a:srgbClr val="C00000"/>
            </a:solidFill>
          </c:spPr>
          <c:invertIfNegative val="0"/>
          <c:dLbls>
            <c:numFmt formatCode="0%" sourceLinked="0"/>
            <c:spPr>
              <a:noFill/>
              <a:ln>
                <a:noFill/>
              </a:ln>
              <a:effectLst/>
            </c:spPr>
            <c:txPr>
              <a:bodyPr/>
              <a:lstStyle/>
              <a:p>
                <a:pPr>
                  <a:defRPr sz="18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mmm\-yy</c:formatCode>
                <c:ptCount val="3"/>
                <c:pt idx="0">
                  <c:v>42917</c:v>
                </c:pt>
                <c:pt idx="1">
                  <c:v>43221</c:v>
                </c:pt>
                <c:pt idx="2">
                  <c:v>43435</c:v>
                </c:pt>
              </c:numCache>
            </c:numRef>
          </c:cat>
          <c:val>
            <c:numRef>
              <c:f>Sheet1!$D$2:$D$4</c:f>
              <c:numCache>
                <c:formatCode>0%</c:formatCode>
                <c:ptCount val="3"/>
                <c:pt idx="0">
                  <c:v>0.10199999999999999</c:v>
                </c:pt>
                <c:pt idx="1">
                  <c:v>7.142857142999999E-2</c:v>
                </c:pt>
                <c:pt idx="2">
                  <c:v>0.11800000000000001</c:v>
                </c:pt>
              </c:numCache>
            </c:numRef>
          </c:val>
          <c:extLst>
            <c:ext xmlns:c16="http://schemas.microsoft.com/office/drawing/2014/chart" uri="{C3380CC4-5D6E-409C-BE32-E72D297353CC}">
              <c16:uniqueId val="{00000002-F2C3-4717-AC64-CEC68D5D8E1F}"/>
            </c:ext>
          </c:extLst>
        </c:ser>
        <c:ser>
          <c:idx val="3"/>
          <c:order val="3"/>
          <c:tx>
            <c:strRef>
              <c:f>Sheet1!$E$1</c:f>
              <c:strCache>
                <c:ptCount val="1"/>
                <c:pt idx="0">
                  <c:v>Unsure</c:v>
                </c:pt>
              </c:strCache>
            </c:strRef>
          </c:tx>
          <c:spPr>
            <a:solidFill>
              <a:srgbClr val="A6A6A6"/>
            </a:solidFill>
          </c:spPr>
          <c:invertIfNegative val="0"/>
          <c:dLbls>
            <c:delete val="1"/>
          </c:dLbls>
          <c:cat>
            <c:numRef>
              <c:f>Sheet1!$A$2:$A$4</c:f>
              <c:numCache>
                <c:formatCode>mmm\-yy</c:formatCode>
                <c:ptCount val="3"/>
                <c:pt idx="0">
                  <c:v>42917</c:v>
                </c:pt>
                <c:pt idx="1">
                  <c:v>43221</c:v>
                </c:pt>
                <c:pt idx="2">
                  <c:v>43435</c:v>
                </c:pt>
              </c:numCache>
            </c:numRef>
          </c:cat>
          <c:val>
            <c:numRef>
              <c:f>Sheet1!$E$2:$E$4</c:f>
              <c:numCache>
                <c:formatCode>0%</c:formatCode>
                <c:ptCount val="3"/>
                <c:pt idx="0">
                  <c:v>1.7000000000000001E-2</c:v>
                </c:pt>
                <c:pt idx="1">
                  <c:v>1.7857142859999998E-2</c:v>
                </c:pt>
                <c:pt idx="2">
                  <c:v>0.02</c:v>
                </c:pt>
              </c:numCache>
            </c:numRef>
          </c:val>
          <c:extLst>
            <c:ext xmlns:c16="http://schemas.microsoft.com/office/drawing/2014/chart" uri="{C3380CC4-5D6E-409C-BE32-E72D297353CC}">
              <c16:uniqueId val="{00000003-F2C3-4717-AC64-CEC68D5D8E1F}"/>
            </c:ext>
          </c:extLst>
        </c:ser>
        <c:dLbls>
          <c:showLegendKey val="0"/>
          <c:showVal val="1"/>
          <c:showCatName val="0"/>
          <c:showSerName val="0"/>
          <c:showPercent val="0"/>
          <c:showBubbleSize val="0"/>
        </c:dLbls>
        <c:gapWidth val="75"/>
        <c:overlap val="100"/>
        <c:axId val="193563648"/>
        <c:axId val="193573632"/>
      </c:barChart>
      <c:catAx>
        <c:axId val="193563648"/>
        <c:scaling>
          <c:orientation val="minMax"/>
        </c:scaling>
        <c:delete val="0"/>
        <c:axPos val="l"/>
        <c:numFmt formatCode="mmm\-yy" sourceLinked="1"/>
        <c:majorTickMark val="none"/>
        <c:minorTickMark val="none"/>
        <c:tickLblPos val="nextTo"/>
        <c:txPr>
          <a:bodyPr/>
          <a:lstStyle/>
          <a:p>
            <a:pPr>
              <a:defRPr sz="1200">
                <a:solidFill>
                  <a:schemeClr val="tx2">
                    <a:lumMod val="75000"/>
                  </a:schemeClr>
                </a:solidFill>
              </a:defRPr>
            </a:pPr>
            <a:endParaRPr lang="en-US"/>
          </a:p>
        </c:txPr>
        <c:crossAx val="193573632"/>
        <c:crosses val="autoZero"/>
        <c:auto val="0"/>
        <c:lblAlgn val="ctr"/>
        <c:lblOffset val="100"/>
        <c:noMultiLvlLbl val="0"/>
      </c:catAx>
      <c:valAx>
        <c:axId val="193573632"/>
        <c:scaling>
          <c:orientation val="minMax"/>
        </c:scaling>
        <c:delete val="0"/>
        <c:axPos val="b"/>
        <c:numFmt formatCode="0%" sourceLinked="1"/>
        <c:majorTickMark val="none"/>
        <c:minorTickMark val="none"/>
        <c:tickLblPos val="nextTo"/>
        <c:txPr>
          <a:bodyPr/>
          <a:lstStyle/>
          <a:p>
            <a:pPr>
              <a:defRPr sz="1200">
                <a:solidFill>
                  <a:schemeClr val="tx2">
                    <a:lumMod val="75000"/>
                  </a:schemeClr>
                </a:solidFill>
              </a:defRPr>
            </a:pPr>
            <a:endParaRPr lang="en-US"/>
          </a:p>
        </c:txPr>
        <c:crossAx val="193563648"/>
        <c:crosses val="autoZero"/>
        <c:crossBetween val="between"/>
      </c:valAx>
      <c:spPr>
        <a:noFill/>
        <a:ln w="25392">
          <a:noFill/>
        </a:ln>
      </c:spPr>
    </c:plotArea>
    <c:legend>
      <c:legendPos val="b"/>
      <c:overlay val="0"/>
      <c:txPr>
        <a:bodyPr/>
        <a:lstStyle/>
        <a:p>
          <a:pPr>
            <a:defRPr sz="1200">
              <a:solidFill>
                <a:schemeClr val="tx2">
                  <a:lumMod val="75000"/>
                </a:schemeClr>
              </a:solidFill>
            </a:defRPr>
          </a:pPr>
          <a:endParaRPr lang="en-US"/>
        </a:p>
      </c:txPr>
    </c:legend>
    <c:plotVisOnly val="1"/>
    <c:dispBlanksAs val="gap"/>
    <c:showDLblsOverMax val="0"/>
  </c:chart>
  <c:txPr>
    <a:bodyPr/>
    <a:lstStyle/>
    <a:p>
      <a:pPr>
        <a:defRPr sz="1798"/>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618234227544729"/>
          <c:y val="0.1060082426334068"/>
          <c:w val="0.50208205074615342"/>
          <c:h val="0.6714430424136264"/>
        </c:manualLayout>
      </c:layout>
      <c:doughnutChart>
        <c:varyColors val="1"/>
        <c:ser>
          <c:idx val="0"/>
          <c:order val="0"/>
          <c:tx>
            <c:strRef>
              <c:f>Sheet1!$B$1</c:f>
              <c:strCache>
                <c:ptCount val="1"/>
                <c:pt idx="0">
                  <c:v>Column1</c:v>
                </c:pt>
              </c:strCache>
            </c:strRef>
          </c:tx>
          <c:dPt>
            <c:idx val="0"/>
            <c:bubble3D val="0"/>
            <c:spPr>
              <a:solidFill>
                <a:srgbClr val="00B050"/>
              </a:solidFill>
            </c:spPr>
            <c:extLst>
              <c:ext xmlns:c16="http://schemas.microsoft.com/office/drawing/2014/chart" uri="{C3380CC4-5D6E-409C-BE32-E72D297353CC}">
                <c16:uniqueId val="{00000000-70F7-4A9C-89E6-BCD11171D24C}"/>
              </c:ext>
            </c:extLst>
          </c:dPt>
          <c:dPt>
            <c:idx val="1"/>
            <c:bubble3D val="0"/>
            <c:spPr>
              <a:solidFill>
                <a:srgbClr val="FFC000"/>
              </a:solidFill>
            </c:spPr>
            <c:extLst>
              <c:ext xmlns:c16="http://schemas.microsoft.com/office/drawing/2014/chart" uri="{C3380CC4-5D6E-409C-BE32-E72D297353CC}">
                <c16:uniqueId val="{00000001-70F7-4A9C-89E6-BCD11171D24C}"/>
              </c:ext>
            </c:extLst>
          </c:dPt>
          <c:dPt>
            <c:idx val="2"/>
            <c:bubble3D val="0"/>
            <c:spPr>
              <a:solidFill>
                <a:srgbClr val="C00000"/>
              </a:solidFill>
            </c:spPr>
            <c:extLst>
              <c:ext xmlns:c16="http://schemas.microsoft.com/office/drawing/2014/chart" uri="{C3380CC4-5D6E-409C-BE32-E72D297353CC}">
                <c16:uniqueId val="{00000002-70F7-4A9C-89E6-BCD11171D24C}"/>
              </c:ext>
            </c:extLst>
          </c:dPt>
          <c:dPt>
            <c:idx val="3"/>
            <c:bubble3D val="0"/>
            <c:spPr>
              <a:solidFill>
                <a:schemeClr val="bg1">
                  <a:lumMod val="65000"/>
                </a:schemeClr>
              </a:solidFill>
            </c:spPr>
            <c:extLst>
              <c:ext xmlns:c16="http://schemas.microsoft.com/office/drawing/2014/chart" uri="{C3380CC4-5D6E-409C-BE32-E72D297353CC}">
                <c16:uniqueId val="{00000003-70F7-4A9C-89E6-BCD11171D24C}"/>
              </c:ext>
            </c:extLst>
          </c:dPt>
          <c:dPt>
            <c:idx val="4"/>
            <c:bubble3D val="0"/>
            <c:spPr>
              <a:solidFill>
                <a:schemeClr val="bg1">
                  <a:lumMod val="65000"/>
                </a:schemeClr>
              </a:solidFill>
            </c:spPr>
            <c:extLst>
              <c:ext xmlns:c16="http://schemas.microsoft.com/office/drawing/2014/chart" uri="{C3380CC4-5D6E-409C-BE32-E72D297353CC}">
                <c16:uniqueId val="{00000004-70F7-4A9C-89E6-BCD11171D24C}"/>
              </c:ext>
            </c:extLst>
          </c:dPt>
          <c:dLbls>
            <c:dLbl>
              <c:idx val="1"/>
              <c:tx>
                <c:rich>
                  <a:bodyPr/>
                  <a:lstStyle/>
                  <a:p>
                    <a:r>
                      <a:rPr lang="en-US"/>
                      <a:t>28%</a:t>
                    </a: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0F7-4A9C-89E6-BCD11171D24C}"/>
                </c:ext>
              </c:extLst>
            </c:dLbl>
            <c:dLbl>
              <c:idx val="2"/>
              <c:numFmt formatCode="0%" sourceLinked="0"/>
              <c:spPr/>
              <c:txPr>
                <a:bodyPr/>
                <a:lstStyle/>
                <a:p>
                  <a:pPr>
                    <a:defRPr sz="2400" b="1">
                      <a:solidFill>
                        <a:schemeClr val="bg1"/>
                      </a:solidFill>
                    </a:defRPr>
                  </a:pPr>
                  <a:endParaRPr lang="en-US"/>
                </a:p>
              </c:txPr>
              <c:showLegendKey val="0"/>
              <c:showVal val="0"/>
              <c:showCatName val="0"/>
              <c:showSerName val="0"/>
              <c:showPercent val="1"/>
              <c:showBubbleSize val="0"/>
              <c:extLst>
                <c:ext xmlns:c16="http://schemas.microsoft.com/office/drawing/2014/chart" uri="{C3380CC4-5D6E-409C-BE32-E72D297353CC}">
                  <c16:uniqueId val="{00000002-70F7-4A9C-89E6-BCD11171D24C}"/>
                </c:ext>
              </c:extLst>
            </c:dLbl>
            <c:dLbl>
              <c:idx val="3"/>
              <c:layout>
                <c:manualLayout>
                  <c:x val="0"/>
                  <c:y val="-5.511870485799772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0F7-4A9C-89E6-BCD11171D24C}"/>
                </c:ext>
              </c:extLst>
            </c:dLbl>
            <c:spPr>
              <a:noFill/>
              <a:ln>
                <a:noFill/>
              </a:ln>
              <a:effectLst/>
            </c:spPr>
            <c:txPr>
              <a:bodyPr/>
              <a:lstStyle/>
              <a:p>
                <a:pPr>
                  <a:defRPr sz="2400" b="1">
                    <a:solidFill>
                      <a:schemeClr val="bg1"/>
                    </a:solidFill>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Sheet1!$A$2:$A$5</c:f>
              <c:strCache>
                <c:ptCount val="4"/>
                <c:pt idx="0">
                  <c:v>Increase</c:v>
                </c:pt>
                <c:pt idx="1">
                  <c:v>Stay the same</c:v>
                </c:pt>
                <c:pt idx="2">
                  <c:v>Decrease</c:v>
                </c:pt>
                <c:pt idx="3">
                  <c:v>Unsure</c:v>
                </c:pt>
              </c:strCache>
            </c:strRef>
          </c:cat>
          <c:val>
            <c:numRef>
              <c:f>Sheet1!$B$2:$B$5</c:f>
              <c:numCache>
                <c:formatCode>General</c:formatCode>
                <c:ptCount val="4"/>
                <c:pt idx="0">
                  <c:v>58.8</c:v>
                </c:pt>
                <c:pt idx="1">
                  <c:v>27.5</c:v>
                </c:pt>
                <c:pt idx="2">
                  <c:v>11.8</c:v>
                </c:pt>
                <c:pt idx="3">
                  <c:v>2</c:v>
                </c:pt>
              </c:numCache>
            </c:numRef>
          </c:val>
          <c:extLst>
            <c:ext xmlns:c16="http://schemas.microsoft.com/office/drawing/2014/chart" uri="{C3380CC4-5D6E-409C-BE32-E72D297353CC}">
              <c16:uniqueId val="{00000005-70F7-4A9C-89E6-BCD11171D24C}"/>
            </c:ext>
          </c:extLst>
        </c:ser>
        <c:dLbls>
          <c:showLegendKey val="0"/>
          <c:showVal val="0"/>
          <c:showCatName val="0"/>
          <c:showSerName val="0"/>
          <c:showPercent val="1"/>
          <c:showBubbleSize val="0"/>
          <c:showLeaderLines val="0"/>
        </c:dLbls>
        <c:firstSliceAng val="0"/>
        <c:holeSize val="55"/>
      </c:doughnutChart>
      <c:spPr>
        <a:noFill/>
        <a:ln w="0">
          <a:noFill/>
        </a:ln>
      </c:spPr>
    </c:plotArea>
    <c:legend>
      <c:legendPos val="r"/>
      <c:layout>
        <c:manualLayout>
          <c:xMode val="edge"/>
          <c:yMode val="edge"/>
          <c:x val="0.20990320111042707"/>
          <c:y val="0.84843484578480788"/>
          <c:w val="0.61634040677796686"/>
          <c:h val="4.1327744499196656E-2"/>
        </c:manualLayout>
      </c:layout>
      <c:overlay val="0"/>
      <c:txPr>
        <a:bodyPr/>
        <a:lstStyle/>
        <a:p>
          <a:pPr>
            <a:defRPr sz="1200">
              <a:solidFill>
                <a:schemeClr val="tx2">
                  <a:lumMod val="75000"/>
                </a:schemeClr>
              </a:solidFill>
            </a:defRPr>
          </a:pPr>
          <a:endParaRPr lang="en-US"/>
        </a:p>
      </c:txPr>
    </c:legend>
    <c:plotVisOnly val="1"/>
    <c:dispBlanksAs val="zero"/>
    <c:showDLblsOverMax val="0"/>
  </c:chart>
  <c:txPr>
    <a:bodyPr/>
    <a:lstStyle/>
    <a:p>
      <a:pPr>
        <a:defRPr sz="1796"/>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Sheet1!$B$1</c:f>
              <c:strCache>
                <c:ptCount val="1"/>
                <c:pt idx="0">
                  <c:v>Right direction</c:v>
                </c:pt>
              </c:strCache>
            </c:strRef>
          </c:tx>
          <c:spPr>
            <a:solidFill>
              <a:srgbClr val="00B050"/>
            </a:solidFill>
          </c:spPr>
          <c:invertIfNegative val="0"/>
          <c:dLbls>
            <c:numFmt formatCode="0%" sourceLinked="0"/>
            <c:spPr>
              <a:noFill/>
              <a:ln>
                <a:noFill/>
              </a:ln>
              <a:effectLst/>
            </c:spPr>
            <c:txPr>
              <a:bodyPr/>
              <a:lstStyle/>
              <a:p>
                <a:pPr>
                  <a:defRPr sz="18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mmm\-yy</c:formatCode>
                <c:ptCount val="3"/>
                <c:pt idx="0">
                  <c:v>42917</c:v>
                </c:pt>
                <c:pt idx="1">
                  <c:v>43221</c:v>
                </c:pt>
                <c:pt idx="2">
                  <c:v>43435</c:v>
                </c:pt>
              </c:numCache>
            </c:numRef>
          </c:cat>
          <c:val>
            <c:numRef>
              <c:f>Sheet1!$B$2:$B$4</c:f>
              <c:numCache>
                <c:formatCode>0%</c:formatCode>
                <c:ptCount val="3"/>
                <c:pt idx="0">
                  <c:v>0.45799999999999996</c:v>
                </c:pt>
                <c:pt idx="1">
                  <c:v>0.53571428570000001</c:v>
                </c:pt>
                <c:pt idx="2">
                  <c:v>0.54899999999999993</c:v>
                </c:pt>
              </c:numCache>
            </c:numRef>
          </c:val>
          <c:extLst>
            <c:ext xmlns:c16="http://schemas.microsoft.com/office/drawing/2014/chart" uri="{C3380CC4-5D6E-409C-BE32-E72D297353CC}">
              <c16:uniqueId val="{00000000-F2C3-4717-AC64-CEC68D5D8E1F}"/>
            </c:ext>
          </c:extLst>
        </c:ser>
        <c:ser>
          <c:idx val="1"/>
          <c:order val="1"/>
          <c:tx>
            <c:strRef>
              <c:f>Sheet1!$C$1</c:f>
              <c:strCache>
                <c:ptCount val="1"/>
                <c:pt idx="0">
                  <c:v>Wrong direction</c:v>
                </c:pt>
              </c:strCache>
            </c:strRef>
          </c:tx>
          <c:spPr>
            <a:solidFill>
              <a:srgbClr val="C00000"/>
            </a:solidFill>
          </c:spPr>
          <c:invertIfNegative val="0"/>
          <c:dLbls>
            <c:numFmt formatCode="0%" sourceLinked="0"/>
            <c:spPr>
              <a:noFill/>
              <a:ln>
                <a:noFill/>
              </a:ln>
              <a:effectLst/>
            </c:spPr>
            <c:txPr>
              <a:bodyPr/>
              <a:lstStyle/>
              <a:p>
                <a:pPr>
                  <a:defRPr sz="18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mmm\-yy</c:formatCode>
                <c:ptCount val="3"/>
                <c:pt idx="0">
                  <c:v>42917</c:v>
                </c:pt>
                <c:pt idx="1">
                  <c:v>43221</c:v>
                </c:pt>
                <c:pt idx="2">
                  <c:v>43435</c:v>
                </c:pt>
              </c:numCache>
            </c:numRef>
          </c:cat>
          <c:val>
            <c:numRef>
              <c:f>Sheet1!$C$2:$C$4</c:f>
              <c:numCache>
                <c:formatCode>0%</c:formatCode>
                <c:ptCount val="3"/>
                <c:pt idx="0">
                  <c:v>0.254</c:v>
                </c:pt>
                <c:pt idx="1">
                  <c:v>0.35714285709999999</c:v>
                </c:pt>
                <c:pt idx="2">
                  <c:v>0.314</c:v>
                </c:pt>
              </c:numCache>
            </c:numRef>
          </c:val>
          <c:extLst>
            <c:ext xmlns:c16="http://schemas.microsoft.com/office/drawing/2014/chart" uri="{C3380CC4-5D6E-409C-BE32-E72D297353CC}">
              <c16:uniqueId val="{00000001-F2C3-4717-AC64-CEC68D5D8E1F}"/>
            </c:ext>
          </c:extLst>
        </c:ser>
        <c:ser>
          <c:idx val="2"/>
          <c:order val="2"/>
          <c:tx>
            <c:strRef>
              <c:f>Sheet1!$D$1</c:f>
              <c:strCache>
                <c:ptCount val="1"/>
                <c:pt idx="0">
                  <c:v>Unsure</c:v>
                </c:pt>
              </c:strCache>
            </c:strRef>
          </c:tx>
          <c:spPr>
            <a:solidFill>
              <a:schemeClr val="bg1">
                <a:lumMod val="65000"/>
              </a:schemeClr>
            </a:solidFill>
          </c:spPr>
          <c:invertIfNegative val="0"/>
          <c:dLbls>
            <c:numFmt formatCode="0%" sourceLinked="0"/>
            <c:spPr>
              <a:noFill/>
              <a:ln>
                <a:noFill/>
              </a:ln>
              <a:effectLst/>
            </c:spPr>
            <c:txPr>
              <a:bodyPr/>
              <a:lstStyle/>
              <a:p>
                <a:pPr>
                  <a:defRPr sz="18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mmm\-yy</c:formatCode>
                <c:ptCount val="3"/>
                <c:pt idx="0">
                  <c:v>42917</c:v>
                </c:pt>
                <c:pt idx="1">
                  <c:v>43221</c:v>
                </c:pt>
                <c:pt idx="2">
                  <c:v>43435</c:v>
                </c:pt>
              </c:numCache>
            </c:numRef>
          </c:cat>
          <c:val>
            <c:numRef>
              <c:f>Sheet1!$D$2:$D$4</c:f>
              <c:numCache>
                <c:formatCode>0%</c:formatCode>
                <c:ptCount val="3"/>
                <c:pt idx="0">
                  <c:v>0.28800000000000003</c:v>
                </c:pt>
                <c:pt idx="1">
                  <c:v>0.1071428571</c:v>
                </c:pt>
                <c:pt idx="2">
                  <c:v>0.13699999999999998</c:v>
                </c:pt>
              </c:numCache>
            </c:numRef>
          </c:val>
          <c:extLst>
            <c:ext xmlns:c16="http://schemas.microsoft.com/office/drawing/2014/chart" uri="{C3380CC4-5D6E-409C-BE32-E72D297353CC}">
              <c16:uniqueId val="{00000002-F2C3-4717-AC64-CEC68D5D8E1F}"/>
            </c:ext>
          </c:extLst>
        </c:ser>
        <c:dLbls>
          <c:showLegendKey val="0"/>
          <c:showVal val="1"/>
          <c:showCatName val="0"/>
          <c:showSerName val="0"/>
          <c:showPercent val="0"/>
          <c:showBubbleSize val="0"/>
        </c:dLbls>
        <c:gapWidth val="75"/>
        <c:overlap val="100"/>
        <c:axId val="193365504"/>
        <c:axId val="193367040"/>
      </c:barChart>
      <c:catAx>
        <c:axId val="193365504"/>
        <c:scaling>
          <c:orientation val="minMax"/>
        </c:scaling>
        <c:delete val="0"/>
        <c:axPos val="l"/>
        <c:numFmt formatCode="mmm\-yy" sourceLinked="1"/>
        <c:majorTickMark val="none"/>
        <c:minorTickMark val="none"/>
        <c:tickLblPos val="nextTo"/>
        <c:txPr>
          <a:bodyPr/>
          <a:lstStyle/>
          <a:p>
            <a:pPr>
              <a:defRPr sz="1200">
                <a:solidFill>
                  <a:schemeClr val="tx2">
                    <a:lumMod val="75000"/>
                  </a:schemeClr>
                </a:solidFill>
              </a:defRPr>
            </a:pPr>
            <a:endParaRPr lang="en-US"/>
          </a:p>
        </c:txPr>
        <c:crossAx val="193367040"/>
        <c:crosses val="autoZero"/>
        <c:auto val="0"/>
        <c:lblAlgn val="ctr"/>
        <c:lblOffset val="100"/>
        <c:noMultiLvlLbl val="0"/>
      </c:catAx>
      <c:valAx>
        <c:axId val="193367040"/>
        <c:scaling>
          <c:orientation val="minMax"/>
        </c:scaling>
        <c:delete val="0"/>
        <c:axPos val="b"/>
        <c:numFmt formatCode="0%" sourceLinked="1"/>
        <c:majorTickMark val="none"/>
        <c:minorTickMark val="none"/>
        <c:tickLblPos val="nextTo"/>
        <c:txPr>
          <a:bodyPr/>
          <a:lstStyle/>
          <a:p>
            <a:pPr>
              <a:defRPr sz="1200">
                <a:solidFill>
                  <a:schemeClr val="tx2">
                    <a:lumMod val="75000"/>
                  </a:schemeClr>
                </a:solidFill>
              </a:defRPr>
            </a:pPr>
            <a:endParaRPr lang="en-US"/>
          </a:p>
        </c:txPr>
        <c:crossAx val="193365504"/>
        <c:crosses val="autoZero"/>
        <c:crossBetween val="between"/>
      </c:valAx>
      <c:spPr>
        <a:noFill/>
        <a:ln w="25392">
          <a:noFill/>
        </a:ln>
      </c:spPr>
    </c:plotArea>
    <c:legend>
      <c:legendPos val="b"/>
      <c:overlay val="0"/>
      <c:txPr>
        <a:bodyPr/>
        <a:lstStyle/>
        <a:p>
          <a:pPr>
            <a:defRPr sz="1200">
              <a:solidFill>
                <a:schemeClr val="tx2">
                  <a:lumMod val="75000"/>
                </a:schemeClr>
              </a:solidFill>
            </a:defRPr>
          </a:pPr>
          <a:endParaRPr lang="en-US"/>
        </a:p>
      </c:txPr>
    </c:legend>
    <c:plotVisOnly val="1"/>
    <c:dispBlanksAs val="gap"/>
    <c:showDLblsOverMax val="0"/>
  </c:chart>
  <c:txPr>
    <a:bodyPr/>
    <a:lstStyle/>
    <a:p>
      <a:pPr>
        <a:defRPr sz="1798"/>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618234227544729"/>
          <c:y val="0.1060082426334068"/>
          <c:w val="0.50208205074615342"/>
          <c:h val="0.6714430424136264"/>
        </c:manualLayout>
      </c:layout>
      <c:doughnutChart>
        <c:varyColors val="1"/>
        <c:ser>
          <c:idx val="0"/>
          <c:order val="0"/>
          <c:tx>
            <c:strRef>
              <c:f>Sheet1!$B$1</c:f>
              <c:strCache>
                <c:ptCount val="1"/>
                <c:pt idx="0">
                  <c:v>Column1</c:v>
                </c:pt>
              </c:strCache>
            </c:strRef>
          </c:tx>
          <c:dPt>
            <c:idx val="0"/>
            <c:bubble3D val="0"/>
            <c:spPr>
              <a:solidFill>
                <a:srgbClr val="00B050"/>
              </a:solidFill>
            </c:spPr>
            <c:extLst>
              <c:ext xmlns:c16="http://schemas.microsoft.com/office/drawing/2014/chart" uri="{C3380CC4-5D6E-409C-BE32-E72D297353CC}">
                <c16:uniqueId val="{00000000-70F7-4A9C-89E6-BCD11171D24C}"/>
              </c:ext>
            </c:extLst>
          </c:dPt>
          <c:dPt>
            <c:idx val="1"/>
            <c:bubble3D val="0"/>
            <c:spPr>
              <a:solidFill>
                <a:srgbClr val="C00000"/>
              </a:solidFill>
            </c:spPr>
            <c:extLst>
              <c:ext xmlns:c16="http://schemas.microsoft.com/office/drawing/2014/chart" uri="{C3380CC4-5D6E-409C-BE32-E72D297353CC}">
                <c16:uniqueId val="{00000001-70F7-4A9C-89E6-BCD11171D24C}"/>
              </c:ext>
            </c:extLst>
          </c:dPt>
          <c:dPt>
            <c:idx val="2"/>
            <c:bubble3D val="0"/>
            <c:spPr>
              <a:solidFill>
                <a:schemeClr val="bg1">
                  <a:lumMod val="65000"/>
                </a:schemeClr>
              </a:solidFill>
            </c:spPr>
            <c:extLst>
              <c:ext xmlns:c16="http://schemas.microsoft.com/office/drawing/2014/chart" uri="{C3380CC4-5D6E-409C-BE32-E72D297353CC}">
                <c16:uniqueId val="{00000002-70F7-4A9C-89E6-BCD11171D24C}"/>
              </c:ext>
            </c:extLst>
          </c:dPt>
          <c:dPt>
            <c:idx val="3"/>
            <c:bubble3D val="0"/>
            <c:spPr>
              <a:solidFill>
                <a:schemeClr val="bg1">
                  <a:lumMod val="65000"/>
                </a:schemeClr>
              </a:solidFill>
            </c:spPr>
            <c:extLst>
              <c:ext xmlns:c16="http://schemas.microsoft.com/office/drawing/2014/chart" uri="{C3380CC4-5D6E-409C-BE32-E72D297353CC}">
                <c16:uniqueId val="{00000003-70F7-4A9C-89E6-BCD11171D24C}"/>
              </c:ext>
            </c:extLst>
          </c:dPt>
          <c:dPt>
            <c:idx val="4"/>
            <c:bubble3D val="0"/>
            <c:spPr>
              <a:solidFill>
                <a:schemeClr val="bg1">
                  <a:lumMod val="65000"/>
                </a:schemeClr>
              </a:solidFill>
            </c:spPr>
            <c:extLst>
              <c:ext xmlns:c16="http://schemas.microsoft.com/office/drawing/2014/chart" uri="{C3380CC4-5D6E-409C-BE32-E72D297353CC}">
                <c16:uniqueId val="{00000004-70F7-4A9C-89E6-BCD11171D24C}"/>
              </c:ext>
            </c:extLst>
          </c:dPt>
          <c:dLbls>
            <c:dLbl>
              <c:idx val="1"/>
              <c:tx>
                <c:rich>
                  <a:bodyPr/>
                  <a:lstStyle/>
                  <a:p>
                    <a:r>
                      <a:rPr lang="en-US" dirty="0"/>
                      <a:t>31%</a:t>
                    </a:r>
                  </a:p>
                </c:rich>
              </c:tx>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0F7-4A9C-89E6-BCD11171D24C}"/>
                </c:ext>
              </c:extLst>
            </c:dLbl>
            <c:dLbl>
              <c:idx val="2"/>
              <c:numFmt formatCode="0%" sourceLinked="0"/>
              <c:spPr/>
              <c:txPr>
                <a:bodyPr/>
                <a:lstStyle/>
                <a:p>
                  <a:pPr>
                    <a:defRPr sz="2400" b="1">
                      <a:solidFill>
                        <a:schemeClr val="bg1"/>
                      </a:solidFill>
                    </a:defRPr>
                  </a:pPr>
                  <a:endParaRPr lang="en-US"/>
                </a:p>
              </c:txPr>
              <c:showLegendKey val="0"/>
              <c:showVal val="0"/>
              <c:showCatName val="0"/>
              <c:showSerName val="0"/>
              <c:showPercent val="1"/>
              <c:showBubbleSize val="0"/>
              <c:extLst>
                <c:ext xmlns:c16="http://schemas.microsoft.com/office/drawing/2014/chart" uri="{C3380CC4-5D6E-409C-BE32-E72D297353CC}">
                  <c16:uniqueId val="{00000002-70F7-4A9C-89E6-BCD11171D24C}"/>
                </c:ext>
              </c:extLst>
            </c:dLbl>
            <c:dLbl>
              <c:idx val="3"/>
              <c:layout>
                <c:manualLayout>
                  <c:x val="0"/>
                  <c:y val="-5.511870485799772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0F7-4A9C-89E6-BCD11171D24C}"/>
                </c:ext>
              </c:extLst>
            </c:dLbl>
            <c:numFmt formatCode="0%" sourceLinked="0"/>
            <c:spPr>
              <a:noFill/>
              <a:ln>
                <a:noFill/>
              </a:ln>
              <a:effectLst/>
            </c:spPr>
            <c:txPr>
              <a:bodyPr/>
              <a:lstStyle/>
              <a:p>
                <a:pPr>
                  <a:defRPr sz="2400" b="1">
                    <a:solidFill>
                      <a:schemeClr val="bg1"/>
                    </a:solidFill>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Sheet1!$A$2:$A$4</c:f>
              <c:strCache>
                <c:ptCount val="3"/>
                <c:pt idx="0">
                  <c:v>Right direction</c:v>
                </c:pt>
                <c:pt idx="1">
                  <c:v>Wrong direction</c:v>
                </c:pt>
                <c:pt idx="2">
                  <c:v>Unsure</c:v>
                </c:pt>
              </c:strCache>
            </c:strRef>
          </c:cat>
          <c:val>
            <c:numRef>
              <c:f>Sheet1!$B$2:$B$4</c:f>
              <c:numCache>
                <c:formatCode>General</c:formatCode>
                <c:ptCount val="3"/>
                <c:pt idx="0">
                  <c:v>54.9</c:v>
                </c:pt>
                <c:pt idx="1">
                  <c:v>31.4</c:v>
                </c:pt>
                <c:pt idx="2">
                  <c:v>13.7</c:v>
                </c:pt>
              </c:numCache>
            </c:numRef>
          </c:val>
          <c:extLst>
            <c:ext xmlns:c16="http://schemas.microsoft.com/office/drawing/2014/chart" uri="{C3380CC4-5D6E-409C-BE32-E72D297353CC}">
              <c16:uniqueId val="{00000005-70F7-4A9C-89E6-BCD11171D24C}"/>
            </c:ext>
          </c:extLst>
        </c:ser>
        <c:dLbls>
          <c:showLegendKey val="0"/>
          <c:showVal val="0"/>
          <c:showCatName val="0"/>
          <c:showSerName val="0"/>
          <c:showPercent val="1"/>
          <c:showBubbleSize val="0"/>
          <c:showLeaderLines val="0"/>
        </c:dLbls>
        <c:firstSliceAng val="0"/>
        <c:holeSize val="55"/>
      </c:doughnutChart>
      <c:spPr>
        <a:noFill/>
        <a:ln w="0">
          <a:noFill/>
        </a:ln>
      </c:spPr>
    </c:plotArea>
    <c:legend>
      <c:legendPos val="r"/>
      <c:layout>
        <c:manualLayout>
          <c:xMode val="edge"/>
          <c:yMode val="edge"/>
          <c:x val="0.20990320111042707"/>
          <c:y val="0.84843484578480788"/>
          <c:w val="0.61634040677796686"/>
          <c:h val="4.1327744499196656E-2"/>
        </c:manualLayout>
      </c:layout>
      <c:overlay val="0"/>
      <c:txPr>
        <a:bodyPr/>
        <a:lstStyle/>
        <a:p>
          <a:pPr>
            <a:defRPr sz="1200">
              <a:solidFill>
                <a:schemeClr val="tx2">
                  <a:lumMod val="75000"/>
                </a:schemeClr>
              </a:solidFill>
            </a:defRPr>
          </a:pPr>
          <a:endParaRPr lang="en-US"/>
        </a:p>
      </c:txPr>
    </c:legend>
    <c:plotVisOnly val="1"/>
    <c:dispBlanksAs val="zero"/>
    <c:showDLblsOverMax val="0"/>
  </c:chart>
  <c:txPr>
    <a:bodyPr/>
    <a:lstStyle/>
    <a:p>
      <a:pPr>
        <a:defRPr sz="1796"/>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450876510806517"/>
          <c:y val="0.10245308089505466"/>
          <c:w val="0.57225170223287303"/>
          <c:h val="0.69272574480821481"/>
        </c:manualLayout>
      </c:layout>
      <c:doughnutChart>
        <c:varyColors val="1"/>
        <c:ser>
          <c:idx val="0"/>
          <c:order val="0"/>
          <c:tx>
            <c:strRef>
              <c:f>Sheet1!$B$1</c:f>
              <c:strCache>
                <c:ptCount val="1"/>
                <c:pt idx="0">
                  <c:v>Column1</c:v>
                </c:pt>
              </c:strCache>
            </c:strRef>
          </c:tx>
          <c:dPt>
            <c:idx val="0"/>
            <c:bubble3D val="0"/>
            <c:spPr>
              <a:solidFill>
                <a:srgbClr val="00B050"/>
              </a:solidFill>
            </c:spPr>
            <c:extLst>
              <c:ext xmlns:c16="http://schemas.microsoft.com/office/drawing/2014/chart" uri="{C3380CC4-5D6E-409C-BE32-E72D297353CC}">
                <c16:uniqueId val="{00000000-9460-4738-8974-222F79EF1D8B}"/>
              </c:ext>
            </c:extLst>
          </c:dPt>
          <c:dPt>
            <c:idx val="1"/>
            <c:bubble3D val="0"/>
            <c:spPr>
              <a:solidFill>
                <a:srgbClr val="92D050"/>
              </a:solidFill>
            </c:spPr>
            <c:extLst>
              <c:ext xmlns:c16="http://schemas.microsoft.com/office/drawing/2014/chart" uri="{C3380CC4-5D6E-409C-BE32-E72D297353CC}">
                <c16:uniqueId val="{00000001-9460-4738-8974-222F79EF1D8B}"/>
              </c:ext>
            </c:extLst>
          </c:dPt>
          <c:dPt>
            <c:idx val="2"/>
            <c:bubble3D val="0"/>
            <c:spPr>
              <a:solidFill>
                <a:srgbClr val="FF7D7D"/>
              </a:solidFill>
            </c:spPr>
            <c:extLst>
              <c:ext xmlns:c16="http://schemas.microsoft.com/office/drawing/2014/chart" uri="{C3380CC4-5D6E-409C-BE32-E72D297353CC}">
                <c16:uniqueId val="{00000002-9460-4738-8974-222F79EF1D8B}"/>
              </c:ext>
            </c:extLst>
          </c:dPt>
          <c:dPt>
            <c:idx val="3"/>
            <c:bubble3D val="0"/>
            <c:spPr>
              <a:solidFill>
                <a:srgbClr val="C00000"/>
              </a:solidFill>
            </c:spPr>
            <c:extLst>
              <c:ext xmlns:c16="http://schemas.microsoft.com/office/drawing/2014/chart" uri="{C3380CC4-5D6E-409C-BE32-E72D297353CC}">
                <c16:uniqueId val="{00000003-9460-4738-8974-222F79EF1D8B}"/>
              </c:ext>
            </c:extLst>
          </c:dPt>
          <c:dPt>
            <c:idx val="4"/>
            <c:bubble3D val="0"/>
            <c:spPr>
              <a:solidFill>
                <a:schemeClr val="bg1">
                  <a:lumMod val="65000"/>
                </a:schemeClr>
              </a:solidFill>
            </c:spPr>
            <c:extLst>
              <c:ext xmlns:c16="http://schemas.microsoft.com/office/drawing/2014/chart" uri="{C3380CC4-5D6E-409C-BE32-E72D297353CC}">
                <c16:uniqueId val="{00000004-9460-4738-8974-222F79EF1D8B}"/>
              </c:ext>
            </c:extLst>
          </c:dPt>
          <c:dLbls>
            <c:dLbl>
              <c:idx val="0"/>
              <c:tx>
                <c:rich>
                  <a:bodyPr/>
                  <a:lstStyle/>
                  <a:p>
                    <a:r>
                      <a:rPr lang="en-US"/>
                      <a:t>20%</a:t>
                    </a: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9460-4738-8974-222F79EF1D8B}"/>
                </c:ext>
              </c:extLst>
            </c:dLbl>
            <c:spPr>
              <a:noFill/>
              <a:ln>
                <a:noFill/>
              </a:ln>
              <a:effectLst/>
            </c:spPr>
            <c:txPr>
              <a:bodyPr/>
              <a:lstStyle/>
              <a:p>
                <a:pPr>
                  <a:defRPr sz="2400" b="1">
                    <a:solidFill>
                      <a:schemeClr val="bg1"/>
                    </a:solidFill>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Sheet1!$A$2:$A$6</c:f>
              <c:strCache>
                <c:ptCount val="5"/>
                <c:pt idx="0">
                  <c:v>Positive</c:v>
                </c:pt>
                <c:pt idx="1">
                  <c:v>Somewhat positive</c:v>
                </c:pt>
                <c:pt idx="2">
                  <c:v>Somewhat negative</c:v>
                </c:pt>
                <c:pt idx="3">
                  <c:v>Negative</c:v>
                </c:pt>
                <c:pt idx="4">
                  <c:v>Unsure</c:v>
                </c:pt>
              </c:strCache>
            </c:strRef>
          </c:cat>
          <c:val>
            <c:numRef>
              <c:f>Sheet1!$B$2:$B$6</c:f>
              <c:numCache>
                <c:formatCode>General</c:formatCode>
                <c:ptCount val="5"/>
                <c:pt idx="0">
                  <c:v>0.19600000000000001</c:v>
                </c:pt>
                <c:pt idx="1">
                  <c:v>0.49</c:v>
                </c:pt>
                <c:pt idx="2">
                  <c:v>0.13699999999999998</c:v>
                </c:pt>
                <c:pt idx="3">
                  <c:v>3.9E-2</c:v>
                </c:pt>
                <c:pt idx="4">
                  <c:v>0.13699999999999998</c:v>
                </c:pt>
              </c:numCache>
            </c:numRef>
          </c:val>
          <c:extLst>
            <c:ext xmlns:c16="http://schemas.microsoft.com/office/drawing/2014/chart" uri="{C3380CC4-5D6E-409C-BE32-E72D297353CC}">
              <c16:uniqueId val="{00000005-9460-4738-8974-222F79EF1D8B}"/>
            </c:ext>
          </c:extLst>
        </c:ser>
        <c:dLbls>
          <c:showLegendKey val="0"/>
          <c:showVal val="0"/>
          <c:showCatName val="0"/>
          <c:showSerName val="0"/>
          <c:showPercent val="1"/>
          <c:showBubbleSize val="0"/>
          <c:showLeaderLines val="0"/>
        </c:dLbls>
        <c:firstSliceAng val="0"/>
        <c:holeSize val="55"/>
      </c:doughnutChart>
      <c:spPr>
        <a:noFill/>
        <a:ln w="0">
          <a:noFill/>
        </a:ln>
      </c:spPr>
    </c:plotArea>
    <c:legend>
      <c:legendPos val="r"/>
      <c:layout>
        <c:manualLayout>
          <c:xMode val="edge"/>
          <c:yMode val="edge"/>
          <c:x val="2.2633744855967079E-2"/>
          <c:y val="0.86559374154762636"/>
          <c:w val="0.95434885454133045"/>
          <c:h val="6.9273507827859543E-2"/>
        </c:manualLayout>
      </c:layout>
      <c:overlay val="0"/>
      <c:txPr>
        <a:bodyPr/>
        <a:lstStyle/>
        <a:p>
          <a:pPr>
            <a:defRPr sz="1200">
              <a:solidFill>
                <a:schemeClr val="tx2">
                  <a:lumMod val="75000"/>
                </a:schemeClr>
              </a:solidFill>
            </a:defRPr>
          </a:pPr>
          <a:endParaRPr lang="en-US"/>
        </a:p>
      </c:txPr>
    </c:legend>
    <c:plotVisOnly val="1"/>
    <c:dispBlanksAs val="zero"/>
    <c:showDLblsOverMax val="0"/>
  </c:chart>
  <c:txPr>
    <a:bodyPr/>
    <a:lstStyle/>
    <a:p>
      <a:pPr>
        <a:defRPr sz="1796"/>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Sheet1!$B$1</c:f>
              <c:strCache>
                <c:ptCount val="1"/>
                <c:pt idx="0">
                  <c:v>Increase</c:v>
                </c:pt>
              </c:strCache>
            </c:strRef>
          </c:tx>
          <c:spPr>
            <a:solidFill>
              <a:srgbClr val="00B050"/>
            </a:solidFill>
          </c:spPr>
          <c:invertIfNegative val="0"/>
          <c:dLbls>
            <c:numFmt formatCode="0%" sourceLinked="0"/>
            <c:spPr>
              <a:noFill/>
              <a:ln>
                <a:noFill/>
              </a:ln>
              <a:effectLst/>
            </c:spPr>
            <c:txPr>
              <a:bodyPr/>
              <a:lstStyle/>
              <a:p>
                <a:pPr>
                  <a:defRPr sz="18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mmm\-yy</c:formatCode>
                <c:ptCount val="3"/>
                <c:pt idx="0">
                  <c:v>42917</c:v>
                </c:pt>
                <c:pt idx="1">
                  <c:v>43221</c:v>
                </c:pt>
                <c:pt idx="2">
                  <c:v>43435</c:v>
                </c:pt>
              </c:numCache>
            </c:numRef>
          </c:cat>
          <c:val>
            <c:numRef>
              <c:f>Sheet1!$B$2:$B$4</c:f>
              <c:numCache>
                <c:formatCode>General</c:formatCode>
                <c:ptCount val="3"/>
                <c:pt idx="0">
                  <c:v>0.40700000000000003</c:v>
                </c:pt>
                <c:pt idx="1">
                  <c:v>0.4107142857142857</c:v>
                </c:pt>
                <c:pt idx="2">
                  <c:v>0.5490196078431373</c:v>
                </c:pt>
              </c:numCache>
            </c:numRef>
          </c:val>
          <c:extLst>
            <c:ext xmlns:c16="http://schemas.microsoft.com/office/drawing/2014/chart" uri="{C3380CC4-5D6E-409C-BE32-E72D297353CC}">
              <c16:uniqueId val="{00000000-F2C3-4717-AC64-CEC68D5D8E1F}"/>
            </c:ext>
          </c:extLst>
        </c:ser>
        <c:ser>
          <c:idx val="1"/>
          <c:order val="1"/>
          <c:tx>
            <c:strRef>
              <c:f>Sheet1!$C$1</c:f>
              <c:strCache>
                <c:ptCount val="1"/>
                <c:pt idx="0">
                  <c:v>Remain the same</c:v>
                </c:pt>
              </c:strCache>
            </c:strRef>
          </c:tx>
          <c:spPr>
            <a:solidFill>
              <a:srgbClr val="FFC000"/>
            </a:solidFill>
          </c:spPr>
          <c:invertIfNegative val="0"/>
          <c:dLbls>
            <c:numFmt formatCode="0%" sourceLinked="0"/>
            <c:spPr>
              <a:noFill/>
              <a:ln>
                <a:noFill/>
              </a:ln>
              <a:effectLst/>
            </c:spPr>
            <c:txPr>
              <a:bodyPr/>
              <a:lstStyle/>
              <a:p>
                <a:pPr>
                  <a:defRPr sz="18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mmm\-yy</c:formatCode>
                <c:ptCount val="3"/>
                <c:pt idx="0">
                  <c:v>42917</c:v>
                </c:pt>
                <c:pt idx="1">
                  <c:v>43221</c:v>
                </c:pt>
                <c:pt idx="2">
                  <c:v>43435</c:v>
                </c:pt>
              </c:numCache>
            </c:numRef>
          </c:cat>
          <c:val>
            <c:numRef>
              <c:f>Sheet1!$C$2:$C$4</c:f>
              <c:numCache>
                <c:formatCode>General</c:formatCode>
                <c:ptCount val="3"/>
                <c:pt idx="0">
                  <c:v>0.49200000000000005</c:v>
                </c:pt>
                <c:pt idx="1">
                  <c:v>0.4642857142857143</c:v>
                </c:pt>
                <c:pt idx="2">
                  <c:v>0.31372549019607843</c:v>
                </c:pt>
              </c:numCache>
            </c:numRef>
          </c:val>
          <c:extLst>
            <c:ext xmlns:c16="http://schemas.microsoft.com/office/drawing/2014/chart" uri="{C3380CC4-5D6E-409C-BE32-E72D297353CC}">
              <c16:uniqueId val="{00000001-F2C3-4717-AC64-CEC68D5D8E1F}"/>
            </c:ext>
          </c:extLst>
        </c:ser>
        <c:ser>
          <c:idx val="2"/>
          <c:order val="2"/>
          <c:tx>
            <c:strRef>
              <c:f>Sheet1!$D$1</c:f>
              <c:strCache>
                <c:ptCount val="1"/>
                <c:pt idx="0">
                  <c:v>Decrease</c:v>
                </c:pt>
              </c:strCache>
            </c:strRef>
          </c:tx>
          <c:spPr>
            <a:solidFill>
              <a:srgbClr val="C00000"/>
            </a:solidFill>
          </c:spPr>
          <c:invertIfNegative val="0"/>
          <c:dLbls>
            <c:dLbl>
              <c:idx val="0"/>
              <c:numFmt formatCode="0%" sourceLinked="0"/>
              <c:spPr>
                <a:noFill/>
                <a:ln>
                  <a:noFill/>
                </a:ln>
                <a:effectLst/>
              </c:spPr>
              <c:txPr>
                <a:bodyPr/>
                <a:lstStyle/>
                <a:p>
                  <a:pPr>
                    <a:defRPr sz="1800"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B4BF-42C8-96A8-D9F66854A8D7}"/>
                </c:ext>
              </c:extLst>
            </c:dLbl>
            <c:dLbl>
              <c:idx val="1"/>
              <c:numFmt formatCode="0%" sourceLinked="0"/>
              <c:spPr>
                <a:noFill/>
                <a:ln>
                  <a:noFill/>
                </a:ln>
                <a:effectLst/>
              </c:spPr>
              <c:txPr>
                <a:bodyPr/>
                <a:lstStyle/>
                <a:p>
                  <a:pPr>
                    <a:defRPr sz="1800"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B4BF-42C8-96A8-D9F66854A8D7}"/>
                </c:ext>
              </c:extLst>
            </c:dLbl>
            <c:dLbl>
              <c:idx val="2"/>
              <c:numFmt formatCode="0%" sourceLinked="0"/>
              <c:spPr>
                <a:noFill/>
                <a:ln>
                  <a:noFill/>
                </a:ln>
                <a:effectLst/>
              </c:spPr>
              <c:txPr>
                <a:bodyPr/>
                <a:lstStyle/>
                <a:p>
                  <a:pPr>
                    <a:defRPr sz="1800"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2-B4BF-42C8-96A8-D9F66854A8D7}"/>
                </c:ext>
              </c:extLst>
            </c:dLbl>
            <c:numFmt formatCode="0%" sourceLinked="0"/>
            <c:spPr>
              <a:noFill/>
              <a:ln>
                <a:noFill/>
              </a:ln>
              <a:effectLst/>
            </c:spPr>
            <c:txPr>
              <a:bodyPr/>
              <a:lstStyle/>
              <a:p>
                <a:pPr>
                  <a:defRPr sz="18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mmm\-yy</c:formatCode>
                <c:ptCount val="3"/>
                <c:pt idx="0">
                  <c:v>42917</c:v>
                </c:pt>
                <c:pt idx="1">
                  <c:v>43221</c:v>
                </c:pt>
                <c:pt idx="2">
                  <c:v>43435</c:v>
                </c:pt>
              </c:numCache>
            </c:numRef>
          </c:cat>
          <c:val>
            <c:numRef>
              <c:f>Sheet1!$D$2:$D$4</c:f>
              <c:numCache>
                <c:formatCode>General</c:formatCode>
                <c:ptCount val="3"/>
                <c:pt idx="0">
                  <c:v>8.5000000000000006E-2</c:v>
                </c:pt>
                <c:pt idx="1">
                  <c:v>8.9285714285714288E-2</c:v>
                </c:pt>
                <c:pt idx="2">
                  <c:v>9.8039215686274522E-2</c:v>
                </c:pt>
              </c:numCache>
            </c:numRef>
          </c:val>
          <c:extLst>
            <c:ext xmlns:c16="http://schemas.microsoft.com/office/drawing/2014/chart" uri="{C3380CC4-5D6E-409C-BE32-E72D297353CC}">
              <c16:uniqueId val="{00000002-F2C3-4717-AC64-CEC68D5D8E1F}"/>
            </c:ext>
          </c:extLst>
        </c:ser>
        <c:ser>
          <c:idx val="3"/>
          <c:order val="3"/>
          <c:tx>
            <c:strRef>
              <c:f>Sheet1!$E$1</c:f>
              <c:strCache>
                <c:ptCount val="1"/>
                <c:pt idx="0">
                  <c:v>Unsure</c:v>
                </c:pt>
              </c:strCache>
            </c:strRef>
          </c:tx>
          <c:spPr>
            <a:solidFill>
              <a:srgbClr val="A6A6A6"/>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EE49-46FC-B582-D83A60A26AA4}"/>
                </c:ext>
              </c:extLst>
            </c:dLbl>
            <c:dLbl>
              <c:idx val="1"/>
              <c:layout>
                <c:manualLayout>
                  <c:x val="-5.4547203804388399E-3"/>
                  <c:y val="-1.12570356472795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E49-46FC-B582-D83A60A26AA4}"/>
                </c:ext>
              </c:extLst>
            </c:dLbl>
            <c:numFmt formatCode="0%" sourceLinked="0"/>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Sheet1!$A$2:$A$4</c:f>
              <c:numCache>
                <c:formatCode>mmm\-yy</c:formatCode>
                <c:ptCount val="3"/>
                <c:pt idx="0">
                  <c:v>42917</c:v>
                </c:pt>
                <c:pt idx="1">
                  <c:v>43221</c:v>
                </c:pt>
                <c:pt idx="2">
                  <c:v>43435</c:v>
                </c:pt>
              </c:numCache>
            </c:numRef>
          </c:cat>
          <c:val>
            <c:numRef>
              <c:f>Sheet1!$E$2:$E$4</c:f>
              <c:numCache>
                <c:formatCode>General</c:formatCode>
                <c:ptCount val="3"/>
                <c:pt idx="0">
                  <c:v>1.7000000000000001E-2</c:v>
                </c:pt>
                <c:pt idx="1">
                  <c:v>3.5714285714285712E-2</c:v>
                </c:pt>
                <c:pt idx="2">
                  <c:v>3.9215686274509803E-2</c:v>
                </c:pt>
              </c:numCache>
            </c:numRef>
          </c:val>
          <c:extLst>
            <c:ext xmlns:c16="http://schemas.microsoft.com/office/drawing/2014/chart" uri="{C3380CC4-5D6E-409C-BE32-E72D297353CC}">
              <c16:uniqueId val="{00000003-F2C3-4717-AC64-CEC68D5D8E1F}"/>
            </c:ext>
          </c:extLst>
        </c:ser>
        <c:dLbls>
          <c:showLegendKey val="0"/>
          <c:showVal val="1"/>
          <c:showCatName val="0"/>
          <c:showSerName val="0"/>
          <c:showPercent val="0"/>
          <c:showBubbleSize val="0"/>
        </c:dLbls>
        <c:gapWidth val="75"/>
        <c:overlap val="100"/>
        <c:axId val="11884800"/>
        <c:axId val="11902976"/>
      </c:barChart>
      <c:catAx>
        <c:axId val="11884800"/>
        <c:scaling>
          <c:orientation val="minMax"/>
        </c:scaling>
        <c:delete val="0"/>
        <c:axPos val="l"/>
        <c:numFmt formatCode="mmm\-yy" sourceLinked="1"/>
        <c:majorTickMark val="none"/>
        <c:minorTickMark val="none"/>
        <c:tickLblPos val="nextTo"/>
        <c:txPr>
          <a:bodyPr/>
          <a:lstStyle/>
          <a:p>
            <a:pPr>
              <a:defRPr sz="1200">
                <a:solidFill>
                  <a:schemeClr val="tx2">
                    <a:lumMod val="75000"/>
                  </a:schemeClr>
                </a:solidFill>
              </a:defRPr>
            </a:pPr>
            <a:endParaRPr lang="en-US"/>
          </a:p>
        </c:txPr>
        <c:crossAx val="11902976"/>
        <c:crosses val="autoZero"/>
        <c:auto val="0"/>
        <c:lblAlgn val="ctr"/>
        <c:lblOffset val="100"/>
        <c:noMultiLvlLbl val="0"/>
      </c:catAx>
      <c:valAx>
        <c:axId val="11902976"/>
        <c:scaling>
          <c:orientation val="minMax"/>
        </c:scaling>
        <c:delete val="0"/>
        <c:axPos val="b"/>
        <c:numFmt formatCode="0%" sourceLinked="1"/>
        <c:majorTickMark val="none"/>
        <c:minorTickMark val="none"/>
        <c:tickLblPos val="nextTo"/>
        <c:txPr>
          <a:bodyPr/>
          <a:lstStyle/>
          <a:p>
            <a:pPr>
              <a:defRPr sz="1200">
                <a:solidFill>
                  <a:schemeClr val="tx2">
                    <a:lumMod val="75000"/>
                  </a:schemeClr>
                </a:solidFill>
              </a:defRPr>
            </a:pPr>
            <a:endParaRPr lang="en-US"/>
          </a:p>
        </c:txPr>
        <c:crossAx val="11884800"/>
        <c:crosses val="autoZero"/>
        <c:crossBetween val="between"/>
      </c:valAx>
      <c:spPr>
        <a:noFill/>
        <a:ln w="25392">
          <a:noFill/>
        </a:ln>
      </c:spPr>
    </c:plotArea>
    <c:legend>
      <c:legendPos val="b"/>
      <c:overlay val="0"/>
      <c:txPr>
        <a:bodyPr/>
        <a:lstStyle/>
        <a:p>
          <a:pPr>
            <a:defRPr sz="1200">
              <a:solidFill>
                <a:schemeClr val="tx2">
                  <a:lumMod val="75000"/>
                </a:schemeClr>
              </a:solidFill>
            </a:defRPr>
          </a:pPr>
          <a:endParaRPr lang="en-US"/>
        </a:p>
      </c:txPr>
    </c:legend>
    <c:plotVisOnly val="1"/>
    <c:dispBlanksAs val="gap"/>
    <c:showDLblsOverMax val="0"/>
  </c:chart>
  <c:txPr>
    <a:bodyPr/>
    <a:lstStyle/>
    <a:p>
      <a:pPr>
        <a:defRPr sz="1798"/>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618234227544729"/>
          <c:y val="0.1060082426334068"/>
          <c:w val="0.50208205074615342"/>
          <c:h val="0.6714430424136264"/>
        </c:manualLayout>
      </c:layout>
      <c:doughnutChart>
        <c:varyColors val="1"/>
        <c:ser>
          <c:idx val="0"/>
          <c:order val="0"/>
          <c:tx>
            <c:strRef>
              <c:f>Sheet1!$B$1</c:f>
              <c:strCache>
                <c:ptCount val="1"/>
                <c:pt idx="0">
                  <c:v>Column1</c:v>
                </c:pt>
              </c:strCache>
            </c:strRef>
          </c:tx>
          <c:dPt>
            <c:idx val="0"/>
            <c:bubble3D val="0"/>
            <c:spPr>
              <a:solidFill>
                <a:srgbClr val="00B050"/>
              </a:solidFill>
            </c:spPr>
            <c:extLst>
              <c:ext xmlns:c16="http://schemas.microsoft.com/office/drawing/2014/chart" uri="{C3380CC4-5D6E-409C-BE32-E72D297353CC}">
                <c16:uniqueId val="{00000000-70F7-4A9C-89E6-BCD11171D24C}"/>
              </c:ext>
            </c:extLst>
          </c:dPt>
          <c:dPt>
            <c:idx val="1"/>
            <c:bubble3D val="0"/>
            <c:spPr>
              <a:solidFill>
                <a:srgbClr val="FFC000"/>
              </a:solidFill>
            </c:spPr>
            <c:extLst>
              <c:ext xmlns:c16="http://schemas.microsoft.com/office/drawing/2014/chart" uri="{C3380CC4-5D6E-409C-BE32-E72D297353CC}">
                <c16:uniqueId val="{00000001-70F7-4A9C-89E6-BCD11171D24C}"/>
              </c:ext>
            </c:extLst>
          </c:dPt>
          <c:dPt>
            <c:idx val="2"/>
            <c:bubble3D val="0"/>
            <c:spPr>
              <a:solidFill>
                <a:srgbClr val="C00000"/>
              </a:solidFill>
            </c:spPr>
            <c:extLst>
              <c:ext xmlns:c16="http://schemas.microsoft.com/office/drawing/2014/chart" uri="{C3380CC4-5D6E-409C-BE32-E72D297353CC}">
                <c16:uniqueId val="{00000002-70F7-4A9C-89E6-BCD11171D24C}"/>
              </c:ext>
            </c:extLst>
          </c:dPt>
          <c:dPt>
            <c:idx val="3"/>
            <c:bubble3D val="0"/>
            <c:spPr>
              <a:solidFill>
                <a:schemeClr val="bg1">
                  <a:lumMod val="65000"/>
                </a:schemeClr>
              </a:solidFill>
            </c:spPr>
            <c:extLst>
              <c:ext xmlns:c16="http://schemas.microsoft.com/office/drawing/2014/chart" uri="{C3380CC4-5D6E-409C-BE32-E72D297353CC}">
                <c16:uniqueId val="{00000003-70F7-4A9C-89E6-BCD11171D24C}"/>
              </c:ext>
            </c:extLst>
          </c:dPt>
          <c:dPt>
            <c:idx val="4"/>
            <c:bubble3D val="0"/>
            <c:spPr>
              <a:solidFill>
                <a:schemeClr val="bg1">
                  <a:lumMod val="65000"/>
                </a:schemeClr>
              </a:solidFill>
            </c:spPr>
            <c:extLst>
              <c:ext xmlns:c16="http://schemas.microsoft.com/office/drawing/2014/chart" uri="{C3380CC4-5D6E-409C-BE32-E72D297353CC}">
                <c16:uniqueId val="{00000004-70F7-4A9C-89E6-BCD11171D24C}"/>
              </c:ext>
            </c:extLst>
          </c:dPt>
          <c:dLbls>
            <c:dLbl>
              <c:idx val="3"/>
              <c:layout>
                <c:manualLayout>
                  <c:x val="0"/>
                  <c:y val="-5.511870485799772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0F7-4A9C-89E6-BCD11171D24C}"/>
                </c:ext>
              </c:extLst>
            </c:dLbl>
            <c:dLbl>
              <c:idx val="4"/>
              <c:delete val="1"/>
              <c:extLst>
                <c:ext xmlns:c15="http://schemas.microsoft.com/office/drawing/2012/chart" uri="{CE6537A1-D6FC-4f65-9D91-7224C49458BB}"/>
                <c:ext xmlns:c16="http://schemas.microsoft.com/office/drawing/2014/chart" uri="{C3380CC4-5D6E-409C-BE32-E72D297353CC}">
                  <c16:uniqueId val="{00000004-70F7-4A9C-89E6-BCD11171D24C}"/>
                </c:ext>
              </c:extLst>
            </c:dLbl>
            <c:spPr>
              <a:noFill/>
              <a:ln>
                <a:noFill/>
              </a:ln>
              <a:effectLst/>
            </c:spPr>
            <c:txPr>
              <a:bodyPr/>
              <a:lstStyle/>
              <a:p>
                <a:pPr>
                  <a:defRPr sz="2400" b="1">
                    <a:solidFill>
                      <a:schemeClr val="bg1"/>
                    </a:solidFill>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Sheet1!$A$2:$A$5</c:f>
              <c:strCache>
                <c:ptCount val="4"/>
                <c:pt idx="0">
                  <c:v>Increase</c:v>
                </c:pt>
                <c:pt idx="1">
                  <c:v>Remain the same</c:v>
                </c:pt>
                <c:pt idx="2">
                  <c:v>Decrease</c:v>
                </c:pt>
                <c:pt idx="3">
                  <c:v>Unsure</c:v>
                </c:pt>
              </c:strCache>
            </c:strRef>
          </c:cat>
          <c:val>
            <c:numRef>
              <c:f>Sheet1!$B$2:$B$5</c:f>
              <c:numCache>
                <c:formatCode>General</c:formatCode>
                <c:ptCount val="4"/>
                <c:pt idx="0">
                  <c:v>54.9</c:v>
                </c:pt>
                <c:pt idx="1">
                  <c:v>31.4</c:v>
                </c:pt>
                <c:pt idx="2">
                  <c:v>9.8000000000000007</c:v>
                </c:pt>
                <c:pt idx="3">
                  <c:v>3.9</c:v>
                </c:pt>
              </c:numCache>
            </c:numRef>
          </c:val>
          <c:extLst>
            <c:ext xmlns:c16="http://schemas.microsoft.com/office/drawing/2014/chart" uri="{C3380CC4-5D6E-409C-BE32-E72D297353CC}">
              <c16:uniqueId val="{00000005-70F7-4A9C-89E6-BCD11171D24C}"/>
            </c:ext>
          </c:extLst>
        </c:ser>
        <c:dLbls>
          <c:showLegendKey val="0"/>
          <c:showVal val="0"/>
          <c:showCatName val="0"/>
          <c:showSerName val="0"/>
          <c:showPercent val="1"/>
          <c:showBubbleSize val="0"/>
          <c:showLeaderLines val="0"/>
        </c:dLbls>
        <c:firstSliceAng val="0"/>
        <c:holeSize val="55"/>
      </c:doughnutChart>
      <c:spPr>
        <a:noFill/>
        <a:ln w="0">
          <a:noFill/>
        </a:ln>
      </c:spPr>
    </c:plotArea>
    <c:legend>
      <c:legendPos val="r"/>
      <c:layout>
        <c:manualLayout>
          <c:xMode val="edge"/>
          <c:yMode val="edge"/>
          <c:x val="0.20990320111042707"/>
          <c:y val="0.84843484578480788"/>
          <c:w val="0.61634040677796686"/>
          <c:h val="4.1327744499196656E-2"/>
        </c:manualLayout>
      </c:layout>
      <c:overlay val="0"/>
      <c:txPr>
        <a:bodyPr/>
        <a:lstStyle/>
        <a:p>
          <a:pPr>
            <a:defRPr sz="1200">
              <a:solidFill>
                <a:schemeClr val="tx2">
                  <a:lumMod val="75000"/>
                </a:schemeClr>
              </a:solidFill>
            </a:defRPr>
          </a:pPr>
          <a:endParaRPr lang="en-US"/>
        </a:p>
      </c:txPr>
    </c:legend>
    <c:plotVisOnly val="1"/>
    <c:dispBlanksAs val="zero"/>
    <c:showDLblsOverMax val="0"/>
  </c:chart>
  <c:txPr>
    <a:bodyPr/>
    <a:lstStyle/>
    <a:p>
      <a:pPr>
        <a:defRPr sz="1796"/>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Sheet1!$B$1</c:f>
              <c:strCache>
                <c:ptCount val="1"/>
                <c:pt idx="0">
                  <c:v>Positive</c:v>
                </c:pt>
              </c:strCache>
            </c:strRef>
          </c:tx>
          <c:spPr>
            <a:solidFill>
              <a:srgbClr val="00B050"/>
            </a:solidFill>
          </c:spPr>
          <c:invertIfNegative val="0"/>
          <c:dLbls>
            <c:numFmt formatCode="0%" sourceLinked="0"/>
            <c:spPr>
              <a:noFill/>
              <a:ln>
                <a:noFill/>
              </a:ln>
              <a:effectLst/>
            </c:spPr>
            <c:txPr>
              <a:bodyPr/>
              <a:lstStyle/>
              <a:p>
                <a:pPr>
                  <a:defRPr sz="18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mmm\-yy</c:formatCode>
                <c:ptCount val="3"/>
                <c:pt idx="0">
                  <c:v>42917</c:v>
                </c:pt>
                <c:pt idx="1">
                  <c:v>43221</c:v>
                </c:pt>
                <c:pt idx="2">
                  <c:v>43435</c:v>
                </c:pt>
              </c:numCache>
            </c:numRef>
          </c:cat>
          <c:val>
            <c:numRef>
              <c:f>Sheet1!$B$2:$B$4</c:f>
              <c:numCache>
                <c:formatCode>0%</c:formatCode>
                <c:ptCount val="3"/>
                <c:pt idx="0">
                  <c:v>0.54200000000000004</c:v>
                </c:pt>
                <c:pt idx="1">
                  <c:v>0.44642857142857145</c:v>
                </c:pt>
                <c:pt idx="2">
                  <c:v>0.49019607843137253</c:v>
                </c:pt>
              </c:numCache>
            </c:numRef>
          </c:val>
          <c:extLst>
            <c:ext xmlns:c16="http://schemas.microsoft.com/office/drawing/2014/chart" uri="{C3380CC4-5D6E-409C-BE32-E72D297353CC}">
              <c16:uniqueId val="{00000000-F2C3-4717-AC64-CEC68D5D8E1F}"/>
            </c:ext>
          </c:extLst>
        </c:ser>
        <c:ser>
          <c:idx val="1"/>
          <c:order val="1"/>
          <c:tx>
            <c:strRef>
              <c:f>Sheet1!$C$1</c:f>
              <c:strCache>
                <c:ptCount val="1"/>
                <c:pt idx="0">
                  <c:v>Neutral</c:v>
                </c:pt>
              </c:strCache>
            </c:strRef>
          </c:tx>
          <c:spPr>
            <a:solidFill>
              <a:srgbClr val="FFC000"/>
            </a:solidFill>
          </c:spPr>
          <c:invertIfNegative val="0"/>
          <c:dLbls>
            <c:numFmt formatCode="0%" sourceLinked="0"/>
            <c:spPr>
              <a:noFill/>
              <a:ln>
                <a:noFill/>
              </a:ln>
              <a:effectLst/>
            </c:spPr>
            <c:txPr>
              <a:bodyPr/>
              <a:lstStyle/>
              <a:p>
                <a:pPr>
                  <a:defRPr sz="18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mmm\-yy</c:formatCode>
                <c:ptCount val="3"/>
                <c:pt idx="0">
                  <c:v>42917</c:v>
                </c:pt>
                <c:pt idx="1">
                  <c:v>43221</c:v>
                </c:pt>
                <c:pt idx="2">
                  <c:v>43435</c:v>
                </c:pt>
              </c:numCache>
            </c:numRef>
          </c:cat>
          <c:val>
            <c:numRef>
              <c:f>Sheet1!$C$2:$C$4</c:f>
              <c:numCache>
                <c:formatCode>0%</c:formatCode>
                <c:ptCount val="3"/>
                <c:pt idx="0">
                  <c:v>0.27100000000000002</c:v>
                </c:pt>
                <c:pt idx="1">
                  <c:v>0.30357142857142855</c:v>
                </c:pt>
                <c:pt idx="2">
                  <c:v>0.25490196078431371</c:v>
                </c:pt>
              </c:numCache>
            </c:numRef>
          </c:val>
          <c:extLst>
            <c:ext xmlns:c16="http://schemas.microsoft.com/office/drawing/2014/chart" uri="{C3380CC4-5D6E-409C-BE32-E72D297353CC}">
              <c16:uniqueId val="{00000001-F2C3-4717-AC64-CEC68D5D8E1F}"/>
            </c:ext>
          </c:extLst>
        </c:ser>
        <c:ser>
          <c:idx val="2"/>
          <c:order val="2"/>
          <c:tx>
            <c:strRef>
              <c:f>Sheet1!$D$1</c:f>
              <c:strCache>
                <c:ptCount val="1"/>
                <c:pt idx="0">
                  <c:v>Negative</c:v>
                </c:pt>
              </c:strCache>
            </c:strRef>
          </c:tx>
          <c:spPr>
            <a:solidFill>
              <a:srgbClr val="C00000"/>
            </a:solidFill>
          </c:spPr>
          <c:invertIfNegative val="0"/>
          <c:dLbls>
            <c:numFmt formatCode="0%" sourceLinked="0"/>
            <c:spPr>
              <a:noFill/>
              <a:ln>
                <a:noFill/>
              </a:ln>
              <a:effectLst/>
            </c:spPr>
            <c:txPr>
              <a:bodyPr/>
              <a:lstStyle/>
              <a:p>
                <a:pPr>
                  <a:defRPr sz="18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mmm\-yy</c:formatCode>
                <c:ptCount val="3"/>
                <c:pt idx="0">
                  <c:v>42917</c:v>
                </c:pt>
                <c:pt idx="1">
                  <c:v>43221</c:v>
                </c:pt>
                <c:pt idx="2">
                  <c:v>43435</c:v>
                </c:pt>
              </c:numCache>
            </c:numRef>
          </c:cat>
          <c:val>
            <c:numRef>
              <c:f>Sheet1!$D$2:$D$4</c:f>
              <c:numCache>
                <c:formatCode>0%</c:formatCode>
                <c:ptCount val="3"/>
                <c:pt idx="0">
                  <c:v>0.13600000000000001</c:v>
                </c:pt>
                <c:pt idx="1">
                  <c:v>0.23214285714285715</c:v>
                </c:pt>
                <c:pt idx="2">
                  <c:v>0.23529411764705879</c:v>
                </c:pt>
              </c:numCache>
            </c:numRef>
          </c:val>
          <c:extLst>
            <c:ext xmlns:c16="http://schemas.microsoft.com/office/drawing/2014/chart" uri="{C3380CC4-5D6E-409C-BE32-E72D297353CC}">
              <c16:uniqueId val="{00000002-F2C3-4717-AC64-CEC68D5D8E1F}"/>
            </c:ext>
          </c:extLst>
        </c:ser>
        <c:ser>
          <c:idx val="3"/>
          <c:order val="3"/>
          <c:tx>
            <c:strRef>
              <c:f>Sheet1!$E$1</c:f>
              <c:strCache>
                <c:ptCount val="1"/>
                <c:pt idx="0">
                  <c:v>Unsure</c:v>
                </c:pt>
              </c:strCache>
            </c:strRef>
          </c:tx>
          <c:spPr>
            <a:solidFill>
              <a:srgbClr val="A6A6A6"/>
            </a:solidFill>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40AD-4212-9FBB-283D54CE06A6}"/>
                </c:ext>
              </c:extLst>
            </c:dLbl>
            <c:spPr>
              <a:noFill/>
              <a:ln>
                <a:noFill/>
              </a:ln>
              <a:effectLst/>
            </c:spPr>
            <c:txPr>
              <a:bodyPr/>
              <a:lstStyle/>
              <a:p>
                <a:pPr>
                  <a:defRPr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mmm\-yy</c:formatCode>
                <c:ptCount val="3"/>
                <c:pt idx="0">
                  <c:v>42917</c:v>
                </c:pt>
                <c:pt idx="1">
                  <c:v>43221</c:v>
                </c:pt>
                <c:pt idx="2">
                  <c:v>43435</c:v>
                </c:pt>
              </c:numCache>
            </c:numRef>
          </c:cat>
          <c:val>
            <c:numRef>
              <c:f>Sheet1!$E$2:$E$4</c:f>
              <c:numCache>
                <c:formatCode>0%</c:formatCode>
                <c:ptCount val="3"/>
                <c:pt idx="0">
                  <c:v>5.0999999999999997E-2</c:v>
                </c:pt>
                <c:pt idx="1">
                  <c:v>1.7857142857142856E-2</c:v>
                </c:pt>
                <c:pt idx="2">
                  <c:v>1.9607843137254902E-2</c:v>
                </c:pt>
              </c:numCache>
            </c:numRef>
          </c:val>
          <c:extLst>
            <c:ext xmlns:c16="http://schemas.microsoft.com/office/drawing/2014/chart" uri="{C3380CC4-5D6E-409C-BE32-E72D297353CC}">
              <c16:uniqueId val="{00000003-F2C3-4717-AC64-CEC68D5D8E1F}"/>
            </c:ext>
          </c:extLst>
        </c:ser>
        <c:dLbls>
          <c:showLegendKey val="0"/>
          <c:showVal val="1"/>
          <c:showCatName val="0"/>
          <c:showSerName val="0"/>
          <c:showPercent val="0"/>
          <c:showBubbleSize val="0"/>
        </c:dLbls>
        <c:gapWidth val="75"/>
        <c:overlap val="100"/>
        <c:axId val="12359936"/>
        <c:axId val="12378112"/>
      </c:barChart>
      <c:catAx>
        <c:axId val="12359936"/>
        <c:scaling>
          <c:orientation val="minMax"/>
        </c:scaling>
        <c:delete val="0"/>
        <c:axPos val="l"/>
        <c:numFmt formatCode="mmm\-yy" sourceLinked="1"/>
        <c:majorTickMark val="none"/>
        <c:minorTickMark val="none"/>
        <c:tickLblPos val="nextTo"/>
        <c:txPr>
          <a:bodyPr/>
          <a:lstStyle/>
          <a:p>
            <a:pPr>
              <a:defRPr sz="1200">
                <a:solidFill>
                  <a:schemeClr val="tx2">
                    <a:lumMod val="75000"/>
                  </a:schemeClr>
                </a:solidFill>
              </a:defRPr>
            </a:pPr>
            <a:endParaRPr lang="en-US"/>
          </a:p>
        </c:txPr>
        <c:crossAx val="12378112"/>
        <c:crosses val="autoZero"/>
        <c:auto val="0"/>
        <c:lblAlgn val="ctr"/>
        <c:lblOffset val="100"/>
        <c:noMultiLvlLbl val="0"/>
      </c:catAx>
      <c:valAx>
        <c:axId val="12378112"/>
        <c:scaling>
          <c:orientation val="minMax"/>
        </c:scaling>
        <c:delete val="0"/>
        <c:axPos val="b"/>
        <c:numFmt formatCode="0%" sourceLinked="1"/>
        <c:majorTickMark val="none"/>
        <c:minorTickMark val="none"/>
        <c:tickLblPos val="nextTo"/>
        <c:txPr>
          <a:bodyPr/>
          <a:lstStyle/>
          <a:p>
            <a:pPr>
              <a:defRPr sz="1200">
                <a:solidFill>
                  <a:schemeClr val="tx2">
                    <a:lumMod val="75000"/>
                  </a:schemeClr>
                </a:solidFill>
              </a:defRPr>
            </a:pPr>
            <a:endParaRPr lang="en-US"/>
          </a:p>
        </c:txPr>
        <c:crossAx val="12359936"/>
        <c:crosses val="autoZero"/>
        <c:crossBetween val="between"/>
      </c:valAx>
      <c:spPr>
        <a:noFill/>
        <a:ln w="25392">
          <a:noFill/>
        </a:ln>
      </c:spPr>
    </c:plotArea>
    <c:legend>
      <c:legendPos val="b"/>
      <c:overlay val="0"/>
      <c:txPr>
        <a:bodyPr/>
        <a:lstStyle/>
        <a:p>
          <a:pPr>
            <a:defRPr sz="1200">
              <a:solidFill>
                <a:schemeClr val="tx2">
                  <a:lumMod val="75000"/>
                </a:schemeClr>
              </a:solidFill>
            </a:defRPr>
          </a:pPr>
          <a:endParaRPr lang="en-US"/>
        </a:p>
      </c:txPr>
    </c:legend>
    <c:plotVisOnly val="1"/>
    <c:dispBlanksAs val="gap"/>
    <c:showDLblsOverMax val="0"/>
  </c:chart>
  <c:txPr>
    <a:bodyPr/>
    <a:lstStyle/>
    <a:p>
      <a:pPr>
        <a:defRPr sz="1798"/>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618234227544729"/>
          <c:y val="0.1060082426334068"/>
          <c:w val="0.50208205074615342"/>
          <c:h val="0.6714430424136264"/>
        </c:manualLayout>
      </c:layout>
      <c:doughnutChart>
        <c:varyColors val="1"/>
        <c:ser>
          <c:idx val="0"/>
          <c:order val="0"/>
          <c:tx>
            <c:strRef>
              <c:f>Sheet1!$B$1</c:f>
              <c:strCache>
                <c:ptCount val="1"/>
                <c:pt idx="0">
                  <c:v>Column1</c:v>
                </c:pt>
              </c:strCache>
            </c:strRef>
          </c:tx>
          <c:dPt>
            <c:idx val="0"/>
            <c:bubble3D val="0"/>
            <c:spPr>
              <a:solidFill>
                <a:srgbClr val="00B050"/>
              </a:solidFill>
            </c:spPr>
            <c:extLst>
              <c:ext xmlns:c16="http://schemas.microsoft.com/office/drawing/2014/chart" uri="{C3380CC4-5D6E-409C-BE32-E72D297353CC}">
                <c16:uniqueId val="{00000000-70F7-4A9C-89E6-BCD11171D24C}"/>
              </c:ext>
            </c:extLst>
          </c:dPt>
          <c:dPt>
            <c:idx val="1"/>
            <c:bubble3D val="0"/>
            <c:spPr>
              <a:solidFill>
                <a:srgbClr val="FFC000"/>
              </a:solidFill>
            </c:spPr>
            <c:extLst>
              <c:ext xmlns:c16="http://schemas.microsoft.com/office/drawing/2014/chart" uri="{C3380CC4-5D6E-409C-BE32-E72D297353CC}">
                <c16:uniqueId val="{00000001-70F7-4A9C-89E6-BCD11171D24C}"/>
              </c:ext>
            </c:extLst>
          </c:dPt>
          <c:dPt>
            <c:idx val="2"/>
            <c:bubble3D val="0"/>
            <c:spPr>
              <a:solidFill>
                <a:srgbClr val="C00000"/>
              </a:solidFill>
            </c:spPr>
            <c:extLst>
              <c:ext xmlns:c16="http://schemas.microsoft.com/office/drawing/2014/chart" uri="{C3380CC4-5D6E-409C-BE32-E72D297353CC}">
                <c16:uniqueId val="{00000002-70F7-4A9C-89E6-BCD11171D24C}"/>
              </c:ext>
            </c:extLst>
          </c:dPt>
          <c:dPt>
            <c:idx val="3"/>
            <c:bubble3D val="0"/>
            <c:spPr>
              <a:solidFill>
                <a:schemeClr val="bg1">
                  <a:lumMod val="65000"/>
                </a:schemeClr>
              </a:solidFill>
            </c:spPr>
            <c:extLst>
              <c:ext xmlns:c16="http://schemas.microsoft.com/office/drawing/2014/chart" uri="{C3380CC4-5D6E-409C-BE32-E72D297353CC}">
                <c16:uniqueId val="{00000003-70F7-4A9C-89E6-BCD11171D24C}"/>
              </c:ext>
            </c:extLst>
          </c:dPt>
          <c:dPt>
            <c:idx val="4"/>
            <c:bubble3D val="0"/>
            <c:spPr>
              <a:solidFill>
                <a:schemeClr val="bg1">
                  <a:lumMod val="65000"/>
                </a:schemeClr>
              </a:solidFill>
            </c:spPr>
            <c:extLst>
              <c:ext xmlns:c16="http://schemas.microsoft.com/office/drawing/2014/chart" uri="{C3380CC4-5D6E-409C-BE32-E72D297353CC}">
                <c16:uniqueId val="{00000004-70F7-4A9C-89E6-BCD11171D24C}"/>
              </c:ext>
            </c:extLst>
          </c:dPt>
          <c:dLbls>
            <c:dLbl>
              <c:idx val="2"/>
              <c:tx>
                <c:rich>
                  <a:bodyPr/>
                  <a:lstStyle/>
                  <a:p>
                    <a:r>
                      <a:rPr lang="en-US"/>
                      <a:t>24%</a:t>
                    </a: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70F7-4A9C-89E6-BCD11171D24C}"/>
                </c:ext>
              </c:extLst>
            </c:dLbl>
            <c:dLbl>
              <c:idx val="3"/>
              <c:layout>
                <c:manualLayout>
                  <c:x val="0"/>
                  <c:y val="-5.511870485799772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0F7-4A9C-89E6-BCD11171D24C}"/>
                </c:ext>
              </c:extLst>
            </c:dLbl>
            <c:dLbl>
              <c:idx val="4"/>
              <c:delete val="1"/>
              <c:extLst>
                <c:ext xmlns:c15="http://schemas.microsoft.com/office/drawing/2012/chart" uri="{CE6537A1-D6FC-4f65-9D91-7224C49458BB}"/>
                <c:ext xmlns:c16="http://schemas.microsoft.com/office/drawing/2014/chart" uri="{C3380CC4-5D6E-409C-BE32-E72D297353CC}">
                  <c16:uniqueId val="{00000004-70F7-4A9C-89E6-BCD11171D24C}"/>
                </c:ext>
              </c:extLst>
            </c:dLbl>
            <c:spPr>
              <a:noFill/>
              <a:ln>
                <a:noFill/>
              </a:ln>
              <a:effectLst/>
            </c:spPr>
            <c:txPr>
              <a:bodyPr/>
              <a:lstStyle/>
              <a:p>
                <a:pPr>
                  <a:defRPr sz="2400" b="1">
                    <a:solidFill>
                      <a:schemeClr val="bg1"/>
                    </a:solidFill>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Sheet1!$A$2:$A$5</c:f>
              <c:strCache>
                <c:ptCount val="4"/>
                <c:pt idx="0">
                  <c:v>Positive</c:v>
                </c:pt>
                <c:pt idx="1">
                  <c:v>Neutral</c:v>
                </c:pt>
                <c:pt idx="2">
                  <c:v>Negative</c:v>
                </c:pt>
                <c:pt idx="3">
                  <c:v>Unsure</c:v>
                </c:pt>
              </c:strCache>
            </c:strRef>
          </c:cat>
          <c:val>
            <c:numRef>
              <c:f>Sheet1!$B$2:$B$5</c:f>
              <c:numCache>
                <c:formatCode>General</c:formatCode>
                <c:ptCount val="4"/>
                <c:pt idx="0">
                  <c:v>49</c:v>
                </c:pt>
                <c:pt idx="1">
                  <c:v>26</c:v>
                </c:pt>
                <c:pt idx="2">
                  <c:v>23.5</c:v>
                </c:pt>
                <c:pt idx="3">
                  <c:v>2</c:v>
                </c:pt>
              </c:numCache>
            </c:numRef>
          </c:val>
          <c:extLst>
            <c:ext xmlns:c16="http://schemas.microsoft.com/office/drawing/2014/chart" uri="{C3380CC4-5D6E-409C-BE32-E72D297353CC}">
              <c16:uniqueId val="{00000005-70F7-4A9C-89E6-BCD11171D24C}"/>
            </c:ext>
          </c:extLst>
        </c:ser>
        <c:dLbls>
          <c:showLegendKey val="0"/>
          <c:showVal val="0"/>
          <c:showCatName val="0"/>
          <c:showSerName val="0"/>
          <c:showPercent val="1"/>
          <c:showBubbleSize val="0"/>
          <c:showLeaderLines val="0"/>
        </c:dLbls>
        <c:firstSliceAng val="0"/>
        <c:holeSize val="55"/>
      </c:doughnutChart>
      <c:spPr>
        <a:noFill/>
        <a:ln w="0">
          <a:noFill/>
        </a:ln>
      </c:spPr>
    </c:plotArea>
    <c:legend>
      <c:legendPos val="r"/>
      <c:layout>
        <c:manualLayout>
          <c:xMode val="edge"/>
          <c:yMode val="edge"/>
          <c:x val="0.20990320111042707"/>
          <c:y val="0.84843484578480788"/>
          <c:w val="0.61634040677796686"/>
          <c:h val="4.1327744499196656E-2"/>
        </c:manualLayout>
      </c:layout>
      <c:overlay val="0"/>
      <c:txPr>
        <a:bodyPr/>
        <a:lstStyle/>
        <a:p>
          <a:pPr>
            <a:defRPr sz="1200">
              <a:solidFill>
                <a:schemeClr val="tx2">
                  <a:lumMod val="75000"/>
                </a:schemeClr>
              </a:solidFill>
            </a:defRPr>
          </a:pPr>
          <a:endParaRPr lang="en-US"/>
        </a:p>
      </c:txPr>
    </c:legend>
    <c:plotVisOnly val="1"/>
    <c:dispBlanksAs val="zero"/>
    <c:showDLblsOverMax val="0"/>
  </c:chart>
  <c:txPr>
    <a:bodyPr/>
    <a:lstStyle/>
    <a:p>
      <a:pPr>
        <a:defRPr sz="1796"/>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Sheet1!$B$1</c:f>
              <c:strCache>
                <c:ptCount val="1"/>
                <c:pt idx="0">
                  <c:v>Stronger</c:v>
                </c:pt>
              </c:strCache>
            </c:strRef>
          </c:tx>
          <c:spPr>
            <a:solidFill>
              <a:srgbClr val="00B050"/>
            </a:solidFill>
          </c:spPr>
          <c:invertIfNegative val="0"/>
          <c:dLbls>
            <c:numFmt formatCode="0%" sourceLinked="0"/>
            <c:spPr>
              <a:noFill/>
              <a:ln>
                <a:noFill/>
              </a:ln>
              <a:effectLst/>
            </c:spPr>
            <c:txPr>
              <a:bodyPr/>
              <a:lstStyle/>
              <a:p>
                <a:pPr>
                  <a:defRPr sz="18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mmm\-yy</c:formatCode>
                <c:ptCount val="3"/>
                <c:pt idx="0">
                  <c:v>42917</c:v>
                </c:pt>
                <c:pt idx="1">
                  <c:v>43221</c:v>
                </c:pt>
                <c:pt idx="2">
                  <c:v>43435</c:v>
                </c:pt>
              </c:numCache>
            </c:numRef>
          </c:cat>
          <c:val>
            <c:numRef>
              <c:f>Sheet1!$B$2:$B$4</c:f>
              <c:numCache>
                <c:formatCode>0%</c:formatCode>
                <c:ptCount val="3"/>
                <c:pt idx="0">
                  <c:v>0.49200000000000005</c:v>
                </c:pt>
                <c:pt idx="1">
                  <c:v>0.14285714289999998</c:v>
                </c:pt>
                <c:pt idx="2">
                  <c:v>0.26</c:v>
                </c:pt>
              </c:numCache>
            </c:numRef>
          </c:val>
          <c:extLst>
            <c:ext xmlns:c16="http://schemas.microsoft.com/office/drawing/2014/chart" uri="{C3380CC4-5D6E-409C-BE32-E72D297353CC}">
              <c16:uniqueId val="{00000000-F2C3-4717-AC64-CEC68D5D8E1F}"/>
            </c:ext>
          </c:extLst>
        </c:ser>
        <c:ser>
          <c:idx val="1"/>
          <c:order val="1"/>
          <c:tx>
            <c:strRef>
              <c:f>Sheet1!$C$1</c:f>
              <c:strCache>
                <c:ptCount val="1"/>
                <c:pt idx="0">
                  <c:v>No Change</c:v>
                </c:pt>
              </c:strCache>
            </c:strRef>
          </c:tx>
          <c:spPr>
            <a:solidFill>
              <a:srgbClr val="FFC000"/>
            </a:solidFill>
          </c:spPr>
          <c:invertIfNegative val="0"/>
          <c:dLbls>
            <c:numFmt formatCode="0%" sourceLinked="0"/>
            <c:spPr>
              <a:noFill/>
              <a:ln>
                <a:noFill/>
              </a:ln>
              <a:effectLst/>
            </c:spPr>
            <c:txPr>
              <a:bodyPr/>
              <a:lstStyle/>
              <a:p>
                <a:pPr>
                  <a:defRPr sz="18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mmm\-yy</c:formatCode>
                <c:ptCount val="3"/>
                <c:pt idx="0">
                  <c:v>42917</c:v>
                </c:pt>
                <c:pt idx="1">
                  <c:v>43221</c:v>
                </c:pt>
                <c:pt idx="2">
                  <c:v>43435</c:v>
                </c:pt>
              </c:numCache>
            </c:numRef>
          </c:cat>
          <c:val>
            <c:numRef>
              <c:f>Sheet1!$C$2:$C$4</c:f>
              <c:numCache>
                <c:formatCode>0%</c:formatCode>
                <c:ptCount val="3"/>
                <c:pt idx="0">
                  <c:v>0.23699999999999999</c:v>
                </c:pt>
                <c:pt idx="1">
                  <c:v>0.48214285709999999</c:v>
                </c:pt>
                <c:pt idx="2">
                  <c:v>0.43099999999999999</c:v>
                </c:pt>
              </c:numCache>
            </c:numRef>
          </c:val>
          <c:extLst>
            <c:ext xmlns:c16="http://schemas.microsoft.com/office/drawing/2014/chart" uri="{C3380CC4-5D6E-409C-BE32-E72D297353CC}">
              <c16:uniqueId val="{00000001-F2C3-4717-AC64-CEC68D5D8E1F}"/>
            </c:ext>
          </c:extLst>
        </c:ser>
        <c:ser>
          <c:idx val="2"/>
          <c:order val="2"/>
          <c:tx>
            <c:strRef>
              <c:f>Sheet1!$D$1</c:f>
              <c:strCache>
                <c:ptCount val="1"/>
                <c:pt idx="0">
                  <c:v>Weaker</c:v>
                </c:pt>
              </c:strCache>
            </c:strRef>
          </c:tx>
          <c:spPr>
            <a:solidFill>
              <a:srgbClr val="C00000"/>
            </a:solidFill>
          </c:spPr>
          <c:invertIfNegative val="0"/>
          <c:dLbls>
            <c:numFmt formatCode="0%" sourceLinked="0"/>
            <c:spPr>
              <a:noFill/>
              <a:ln>
                <a:noFill/>
              </a:ln>
              <a:effectLst/>
            </c:spPr>
            <c:txPr>
              <a:bodyPr/>
              <a:lstStyle/>
              <a:p>
                <a:pPr>
                  <a:defRPr sz="18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mmm\-yy</c:formatCode>
                <c:ptCount val="3"/>
                <c:pt idx="0">
                  <c:v>42917</c:v>
                </c:pt>
                <c:pt idx="1">
                  <c:v>43221</c:v>
                </c:pt>
                <c:pt idx="2">
                  <c:v>43435</c:v>
                </c:pt>
              </c:numCache>
            </c:numRef>
          </c:cat>
          <c:val>
            <c:numRef>
              <c:f>Sheet1!$D$2:$D$4</c:f>
              <c:numCache>
                <c:formatCode>0%</c:formatCode>
                <c:ptCount val="3"/>
                <c:pt idx="0">
                  <c:v>0.13600000000000001</c:v>
                </c:pt>
                <c:pt idx="1">
                  <c:v>0.30357142859999997</c:v>
                </c:pt>
                <c:pt idx="2">
                  <c:v>0.23499999999999999</c:v>
                </c:pt>
              </c:numCache>
            </c:numRef>
          </c:val>
          <c:extLst>
            <c:ext xmlns:c16="http://schemas.microsoft.com/office/drawing/2014/chart" uri="{C3380CC4-5D6E-409C-BE32-E72D297353CC}">
              <c16:uniqueId val="{00000002-F2C3-4717-AC64-CEC68D5D8E1F}"/>
            </c:ext>
          </c:extLst>
        </c:ser>
        <c:ser>
          <c:idx val="3"/>
          <c:order val="3"/>
          <c:tx>
            <c:strRef>
              <c:f>Sheet1!$E$1</c:f>
              <c:strCache>
                <c:ptCount val="1"/>
                <c:pt idx="0">
                  <c:v>Unsure</c:v>
                </c:pt>
              </c:strCache>
            </c:strRef>
          </c:tx>
          <c:spPr>
            <a:solidFill>
              <a:srgbClr val="A6A6A6"/>
            </a:solidFill>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40AD-4212-9FBB-283D54CE06A6}"/>
                </c:ext>
              </c:extLst>
            </c:dLbl>
            <c:spPr>
              <a:noFill/>
              <a:ln>
                <a:noFill/>
              </a:ln>
              <a:effectLst/>
            </c:spPr>
            <c:txPr>
              <a:bodyPr/>
              <a:lstStyle/>
              <a:p>
                <a:pPr>
                  <a:defRPr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mmm\-yy</c:formatCode>
                <c:ptCount val="3"/>
                <c:pt idx="0">
                  <c:v>42917</c:v>
                </c:pt>
                <c:pt idx="1">
                  <c:v>43221</c:v>
                </c:pt>
                <c:pt idx="2">
                  <c:v>43435</c:v>
                </c:pt>
              </c:numCache>
            </c:numRef>
          </c:cat>
          <c:val>
            <c:numRef>
              <c:f>Sheet1!$E$2:$E$4</c:f>
              <c:numCache>
                <c:formatCode>0%</c:formatCode>
                <c:ptCount val="3"/>
                <c:pt idx="0">
                  <c:v>0.13600000000000001</c:v>
                </c:pt>
                <c:pt idx="1">
                  <c:v>7.142857142999999E-2</c:v>
                </c:pt>
                <c:pt idx="2">
                  <c:v>7.8E-2</c:v>
                </c:pt>
              </c:numCache>
            </c:numRef>
          </c:val>
          <c:extLst>
            <c:ext xmlns:c16="http://schemas.microsoft.com/office/drawing/2014/chart" uri="{C3380CC4-5D6E-409C-BE32-E72D297353CC}">
              <c16:uniqueId val="{00000003-F2C3-4717-AC64-CEC68D5D8E1F}"/>
            </c:ext>
          </c:extLst>
        </c:ser>
        <c:dLbls>
          <c:showLegendKey val="0"/>
          <c:showVal val="1"/>
          <c:showCatName val="0"/>
          <c:showSerName val="0"/>
          <c:showPercent val="0"/>
          <c:showBubbleSize val="0"/>
        </c:dLbls>
        <c:gapWidth val="75"/>
        <c:overlap val="100"/>
        <c:axId val="191347328"/>
        <c:axId val="191361408"/>
      </c:barChart>
      <c:catAx>
        <c:axId val="191347328"/>
        <c:scaling>
          <c:orientation val="minMax"/>
        </c:scaling>
        <c:delete val="0"/>
        <c:axPos val="l"/>
        <c:numFmt formatCode="mmm\-yy" sourceLinked="1"/>
        <c:majorTickMark val="none"/>
        <c:minorTickMark val="none"/>
        <c:tickLblPos val="nextTo"/>
        <c:txPr>
          <a:bodyPr/>
          <a:lstStyle/>
          <a:p>
            <a:pPr>
              <a:defRPr sz="1200">
                <a:solidFill>
                  <a:schemeClr val="tx2">
                    <a:lumMod val="75000"/>
                  </a:schemeClr>
                </a:solidFill>
              </a:defRPr>
            </a:pPr>
            <a:endParaRPr lang="en-US"/>
          </a:p>
        </c:txPr>
        <c:crossAx val="191361408"/>
        <c:crosses val="autoZero"/>
        <c:auto val="0"/>
        <c:lblAlgn val="ctr"/>
        <c:lblOffset val="100"/>
        <c:noMultiLvlLbl val="0"/>
      </c:catAx>
      <c:valAx>
        <c:axId val="191361408"/>
        <c:scaling>
          <c:orientation val="minMax"/>
        </c:scaling>
        <c:delete val="0"/>
        <c:axPos val="b"/>
        <c:numFmt formatCode="0%" sourceLinked="1"/>
        <c:majorTickMark val="none"/>
        <c:minorTickMark val="none"/>
        <c:tickLblPos val="nextTo"/>
        <c:txPr>
          <a:bodyPr/>
          <a:lstStyle/>
          <a:p>
            <a:pPr>
              <a:defRPr sz="1200">
                <a:solidFill>
                  <a:schemeClr val="tx2">
                    <a:lumMod val="75000"/>
                  </a:schemeClr>
                </a:solidFill>
              </a:defRPr>
            </a:pPr>
            <a:endParaRPr lang="en-US"/>
          </a:p>
        </c:txPr>
        <c:crossAx val="191347328"/>
        <c:crosses val="autoZero"/>
        <c:crossBetween val="between"/>
      </c:valAx>
      <c:spPr>
        <a:noFill/>
        <a:ln w="25392">
          <a:noFill/>
        </a:ln>
      </c:spPr>
    </c:plotArea>
    <c:legend>
      <c:legendPos val="b"/>
      <c:overlay val="0"/>
      <c:txPr>
        <a:bodyPr/>
        <a:lstStyle/>
        <a:p>
          <a:pPr>
            <a:defRPr sz="1200">
              <a:solidFill>
                <a:schemeClr val="tx2">
                  <a:lumMod val="75000"/>
                </a:schemeClr>
              </a:solidFill>
            </a:defRPr>
          </a:pPr>
          <a:endParaRPr lang="en-US"/>
        </a:p>
      </c:txPr>
    </c:legend>
    <c:plotVisOnly val="1"/>
    <c:dispBlanksAs val="gap"/>
    <c:showDLblsOverMax val="0"/>
  </c:chart>
  <c:txPr>
    <a:bodyPr/>
    <a:lstStyle/>
    <a:p>
      <a:pPr>
        <a:defRPr sz="1798"/>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618234227544729"/>
          <c:y val="0.1060082426334068"/>
          <c:w val="0.50208205074615342"/>
          <c:h val="0.6714430424136264"/>
        </c:manualLayout>
      </c:layout>
      <c:doughnutChart>
        <c:varyColors val="1"/>
        <c:ser>
          <c:idx val="0"/>
          <c:order val="0"/>
          <c:tx>
            <c:strRef>
              <c:f>Sheet1!$B$1</c:f>
              <c:strCache>
                <c:ptCount val="1"/>
                <c:pt idx="0">
                  <c:v>Column1</c:v>
                </c:pt>
              </c:strCache>
            </c:strRef>
          </c:tx>
          <c:dPt>
            <c:idx val="0"/>
            <c:bubble3D val="0"/>
            <c:spPr>
              <a:solidFill>
                <a:srgbClr val="00B050"/>
              </a:solidFill>
            </c:spPr>
            <c:extLst>
              <c:ext xmlns:c16="http://schemas.microsoft.com/office/drawing/2014/chart" uri="{C3380CC4-5D6E-409C-BE32-E72D297353CC}">
                <c16:uniqueId val="{00000000-70F7-4A9C-89E6-BCD11171D24C}"/>
              </c:ext>
            </c:extLst>
          </c:dPt>
          <c:dPt>
            <c:idx val="1"/>
            <c:bubble3D val="0"/>
            <c:spPr>
              <a:solidFill>
                <a:srgbClr val="FFC000"/>
              </a:solidFill>
            </c:spPr>
            <c:extLst>
              <c:ext xmlns:c16="http://schemas.microsoft.com/office/drawing/2014/chart" uri="{C3380CC4-5D6E-409C-BE32-E72D297353CC}">
                <c16:uniqueId val="{00000001-70F7-4A9C-89E6-BCD11171D24C}"/>
              </c:ext>
            </c:extLst>
          </c:dPt>
          <c:dPt>
            <c:idx val="2"/>
            <c:bubble3D val="0"/>
            <c:spPr>
              <a:solidFill>
                <a:srgbClr val="C00000"/>
              </a:solidFill>
            </c:spPr>
            <c:extLst>
              <c:ext xmlns:c16="http://schemas.microsoft.com/office/drawing/2014/chart" uri="{C3380CC4-5D6E-409C-BE32-E72D297353CC}">
                <c16:uniqueId val="{00000002-70F7-4A9C-89E6-BCD11171D24C}"/>
              </c:ext>
            </c:extLst>
          </c:dPt>
          <c:dPt>
            <c:idx val="3"/>
            <c:bubble3D val="0"/>
            <c:spPr>
              <a:solidFill>
                <a:schemeClr val="bg1">
                  <a:lumMod val="65000"/>
                </a:schemeClr>
              </a:solidFill>
            </c:spPr>
            <c:extLst>
              <c:ext xmlns:c16="http://schemas.microsoft.com/office/drawing/2014/chart" uri="{C3380CC4-5D6E-409C-BE32-E72D297353CC}">
                <c16:uniqueId val="{00000003-70F7-4A9C-89E6-BCD11171D24C}"/>
              </c:ext>
            </c:extLst>
          </c:dPt>
          <c:dPt>
            <c:idx val="4"/>
            <c:bubble3D val="0"/>
            <c:spPr>
              <a:solidFill>
                <a:schemeClr val="bg1">
                  <a:lumMod val="65000"/>
                </a:schemeClr>
              </a:solidFill>
            </c:spPr>
            <c:extLst>
              <c:ext xmlns:c16="http://schemas.microsoft.com/office/drawing/2014/chart" uri="{C3380CC4-5D6E-409C-BE32-E72D297353CC}">
                <c16:uniqueId val="{00000004-70F7-4A9C-89E6-BCD11171D24C}"/>
              </c:ext>
            </c:extLst>
          </c:dPt>
          <c:dLbls>
            <c:dLbl>
              <c:idx val="2"/>
              <c:tx>
                <c:rich>
                  <a:bodyPr/>
                  <a:lstStyle/>
                  <a:p>
                    <a:r>
                      <a:rPr lang="en-US"/>
                      <a:t>24%</a:t>
                    </a: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70F7-4A9C-89E6-BCD11171D24C}"/>
                </c:ext>
              </c:extLst>
            </c:dLbl>
            <c:dLbl>
              <c:idx val="3"/>
              <c:layout>
                <c:manualLayout>
                  <c:x val="0"/>
                  <c:y val="-5.511870485799772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0F7-4A9C-89E6-BCD11171D24C}"/>
                </c:ext>
              </c:extLst>
            </c:dLbl>
            <c:dLbl>
              <c:idx val="4"/>
              <c:delete val="1"/>
              <c:extLst>
                <c:ext xmlns:c15="http://schemas.microsoft.com/office/drawing/2012/chart" uri="{CE6537A1-D6FC-4f65-9D91-7224C49458BB}"/>
                <c:ext xmlns:c16="http://schemas.microsoft.com/office/drawing/2014/chart" uri="{C3380CC4-5D6E-409C-BE32-E72D297353CC}">
                  <c16:uniqueId val="{00000004-70F7-4A9C-89E6-BCD11171D24C}"/>
                </c:ext>
              </c:extLst>
            </c:dLbl>
            <c:spPr>
              <a:noFill/>
              <a:ln>
                <a:noFill/>
              </a:ln>
              <a:effectLst/>
            </c:spPr>
            <c:txPr>
              <a:bodyPr/>
              <a:lstStyle/>
              <a:p>
                <a:pPr>
                  <a:defRPr sz="2400" b="1">
                    <a:solidFill>
                      <a:schemeClr val="bg1"/>
                    </a:solidFill>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Sheet1!$A$2:$A$5</c:f>
              <c:strCache>
                <c:ptCount val="4"/>
                <c:pt idx="0">
                  <c:v>Stronger</c:v>
                </c:pt>
                <c:pt idx="1">
                  <c:v>No change</c:v>
                </c:pt>
                <c:pt idx="2">
                  <c:v>Weaker</c:v>
                </c:pt>
                <c:pt idx="3">
                  <c:v>Unsure</c:v>
                </c:pt>
              </c:strCache>
            </c:strRef>
          </c:cat>
          <c:val>
            <c:numRef>
              <c:f>Sheet1!$B$2:$B$5</c:f>
              <c:numCache>
                <c:formatCode>General</c:formatCode>
                <c:ptCount val="4"/>
                <c:pt idx="0">
                  <c:v>26</c:v>
                </c:pt>
                <c:pt idx="1">
                  <c:v>43.1</c:v>
                </c:pt>
                <c:pt idx="2">
                  <c:v>23.5</c:v>
                </c:pt>
                <c:pt idx="3">
                  <c:v>7.8</c:v>
                </c:pt>
              </c:numCache>
            </c:numRef>
          </c:val>
          <c:extLst>
            <c:ext xmlns:c16="http://schemas.microsoft.com/office/drawing/2014/chart" uri="{C3380CC4-5D6E-409C-BE32-E72D297353CC}">
              <c16:uniqueId val="{00000005-70F7-4A9C-89E6-BCD11171D24C}"/>
            </c:ext>
          </c:extLst>
        </c:ser>
        <c:dLbls>
          <c:showLegendKey val="0"/>
          <c:showVal val="0"/>
          <c:showCatName val="0"/>
          <c:showSerName val="0"/>
          <c:showPercent val="1"/>
          <c:showBubbleSize val="0"/>
          <c:showLeaderLines val="0"/>
        </c:dLbls>
        <c:firstSliceAng val="0"/>
        <c:holeSize val="55"/>
      </c:doughnutChart>
      <c:spPr>
        <a:noFill/>
        <a:ln w="0">
          <a:noFill/>
        </a:ln>
      </c:spPr>
    </c:plotArea>
    <c:legend>
      <c:legendPos val="r"/>
      <c:layout>
        <c:manualLayout>
          <c:xMode val="edge"/>
          <c:yMode val="edge"/>
          <c:x val="0.20990320111042707"/>
          <c:y val="0.84843484578480788"/>
          <c:w val="0.61634040677796686"/>
          <c:h val="4.1327744499196656E-2"/>
        </c:manualLayout>
      </c:layout>
      <c:overlay val="0"/>
      <c:txPr>
        <a:bodyPr/>
        <a:lstStyle/>
        <a:p>
          <a:pPr>
            <a:defRPr sz="1200">
              <a:solidFill>
                <a:schemeClr val="tx2">
                  <a:lumMod val="75000"/>
                </a:schemeClr>
              </a:solidFill>
            </a:defRPr>
          </a:pPr>
          <a:endParaRPr lang="en-US"/>
        </a:p>
      </c:txPr>
    </c:legend>
    <c:plotVisOnly val="1"/>
    <c:dispBlanksAs val="zero"/>
    <c:showDLblsOverMax val="0"/>
  </c:chart>
  <c:txPr>
    <a:bodyPr/>
    <a:lstStyle/>
    <a:p>
      <a:pPr>
        <a:defRPr sz="1796"/>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Sheet1!$B$1</c:f>
              <c:strCache>
                <c:ptCount val="1"/>
                <c:pt idx="0">
                  <c:v>Increased</c:v>
                </c:pt>
              </c:strCache>
            </c:strRef>
          </c:tx>
          <c:spPr>
            <a:solidFill>
              <a:srgbClr val="00B050"/>
            </a:solidFill>
          </c:spPr>
          <c:invertIfNegative val="0"/>
          <c:dLbls>
            <c:numFmt formatCode="0%" sourceLinked="0"/>
            <c:spPr>
              <a:noFill/>
              <a:ln>
                <a:noFill/>
              </a:ln>
              <a:effectLst/>
            </c:spPr>
            <c:txPr>
              <a:bodyPr/>
              <a:lstStyle/>
              <a:p>
                <a:pPr>
                  <a:defRPr sz="18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mmm\-yy</c:formatCode>
                <c:ptCount val="3"/>
                <c:pt idx="0">
                  <c:v>42917</c:v>
                </c:pt>
                <c:pt idx="1">
                  <c:v>43221</c:v>
                </c:pt>
                <c:pt idx="2">
                  <c:v>43435</c:v>
                </c:pt>
              </c:numCache>
            </c:numRef>
          </c:cat>
          <c:val>
            <c:numRef>
              <c:f>Sheet1!$B$2:$B$4</c:f>
              <c:numCache>
                <c:formatCode>0%</c:formatCode>
                <c:ptCount val="3"/>
                <c:pt idx="0">
                  <c:v>0.59299999999999997</c:v>
                </c:pt>
                <c:pt idx="1">
                  <c:v>0.55357142860000008</c:v>
                </c:pt>
                <c:pt idx="2">
                  <c:v>0.58799999999999997</c:v>
                </c:pt>
              </c:numCache>
            </c:numRef>
          </c:val>
          <c:extLst>
            <c:ext xmlns:c16="http://schemas.microsoft.com/office/drawing/2014/chart" uri="{C3380CC4-5D6E-409C-BE32-E72D297353CC}">
              <c16:uniqueId val="{00000000-F2C3-4717-AC64-CEC68D5D8E1F}"/>
            </c:ext>
          </c:extLst>
        </c:ser>
        <c:ser>
          <c:idx val="1"/>
          <c:order val="1"/>
          <c:tx>
            <c:strRef>
              <c:f>Sheet1!$C$1</c:f>
              <c:strCache>
                <c:ptCount val="1"/>
                <c:pt idx="0">
                  <c:v>Stayed the same</c:v>
                </c:pt>
              </c:strCache>
            </c:strRef>
          </c:tx>
          <c:spPr>
            <a:solidFill>
              <a:srgbClr val="FFC000"/>
            </a:solidFill>
          </c:spPr>
          <c:invertIfNegative val="0"/>
          <c:dLbls>
            <c:numFmt formatCode="0%" sourceLinked="0"/>
            <c:spPr>
              <a:noFill/>
              <a:ln>
                <a:noFill/>
              </a:ln>
              <a:effectLst/>
            </c:spPr>
            <c:txPr>
              <a:bodyPr/>
              <a:lstStyle/>
              <a:p>
                <a:pPr>
                  <a:defRPr sz="18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mmm\-yy</c:formatCode>
                <c:ptCount val="3"/>
                <c:pt idx="0">
                  <c:v>42917</c:v>
                </c:pt>
                <c:pt idx="1">
                  <c:v>43221</c:v>
                </c:pt>
                <c:pt idx="2">
                  <c:v>43435</c:v>
                </c:pt>
              </c:numCache>
            </c:numRef>
          </c:cat>
          <c:val>
            <c:numRef>
              <c:f>Sheet1!$C$2:$C$4</c:f>
              <c:numCache>
                <c:formatCode>0%</c:formatCode>
                <c:ptCount val="3"/>
                <c:pt idx="0">
                  <c:v>0.28800000000000003</c:v>
                </c:pt>
                <c:pt idx="1">
                  <c:v>0.35714285709999999</c:v>
                </c:pt>
                <c:pt idx="2">
                  <c:v>0.29399999999999998</c:v>
                </c:pt>
              </c:numCache>
            </c:numRef>
          </c:val>
          <c:extLst>
            <c:ext xmlns:c16="http://schemas.microsoft.com/office/drawing/2014/chart" uri="{C3380CC4-5D6E-409C-BE32-E72D297353CC}">
              <c16:uniqueId val="{00000001-F2C3-4717-AC64-CEC68D5D8E1F}"/>
            </c:ext>
          </c:extLst>
        </c:ser>
        <c:ser>
          <c:idx val="2"/>
          <c:order val="2"/>
          <c:tx>
            <c:strRef>
              <c:f>Sheet1!$D$1</c:f>
              <c:strCache>
                <c:ptCount val="1"/>
                <c:pt idx="0">
                  <c:v>Decreased</c:v>
                </c:pt>
              </c:strCache>
            </c:strRef>
          </c:tx>
          <c:spPr>
            <a:solidFill>
              <a:srgbClr val="C00000"/>
            </a:solidFill>
          </c:spPr>
          <c:invertIfNegative val="0"/>
          <c:dLbls>
            <c:numFmt formatCode="0%" sourceLinked="0"/>
            <c:spPr>
              <a:noFill/>
              <a:ln>
                <a:noFill/>
              </a:ln>
              <a:effectLst/>
            </c:spPr>
            <c:txPr>
              <a:bodyPr/>
              <a:lstStyle/>
              <a:p>
                <a:pPr>
                  <a:defRPr sz="18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mmm\-yy</c:formatCode>
                <c:ptCount val="3"/>
                <c:pt idx="0">
                  <c:v>42917</c:v>
                </c:pt>
                <c:pt idx="1">
                  <c:v>43221</c:v>
                </c:pt>
                <c:pt idx="2">
                  <c:v>43435</c:v>
                </c:pt>
              </c:numCache>
            </c:numRef>
          </c:cat>
          <c:val>
            <c:numRef>
              <c:f>Sheet1!$D$2:$D$4</c:f>
              <c:numCache>
                <c:formatCode>0%</c:formatCode>
                <c:ptCount val="3"/>
                <c:pt idx="0">
                  <c:v>0.10199999999999999</c:v>
                </c:pt>
                <c:pt idx="1">
                  <c:v>3.5714285710000002E-2</c:v>
                </c:pt>
                <c:pt idx="2">
                  <c:v>7.8E-2</c:v>
                </c:pt>
              </c:numCache>
            </c:numRef>
          </c:val>
          <c:extLst>
            <c:ext xmlns:c16="http://schemas.microsoft.com/office/drawing/2014/chart" uri="{C3380CC4-5D6E-409C-BE32-E72D297353CC}">
              <c16:uniqueId val="{00000002-F2C3-4717-AC64-CEC68D5D8E1F}"/>
            </c:ext>
          </c:extLst>
        </c:ser>
        <c:ser>
          <c:idx val="3"/>
          <c:order val="3"/>
          <c:tx>
            <c:strRef>
              <c:f>Sheet1!$E$1</c:f>
              <c:strCache>
                <c:ptCount val="1"/>
                <c:pt idx="0">
                  <c:v>Unsure</c:v>
                </c:pt>
              </c:strCache>
            </c:strRef>
          </c:tx>
          <c:spPr>
            <a:solidFill>
              <a:srgbClr val="A6A6A6"/>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AEB1-4537-89E9-C71E329E5FA5}"/>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0AD-4212-9FBB-283D54CE06A6}"/>
                </c:ext>
              </c:extLst>
            </c:dLbl>
            <c:spPr>
              <a:noFill/>
              <a:ln>
                <a:noFill/>
              </a:ln>
              <a:effectLst/>
            </c:spPr>
            <c:txPr>
              <a:bodyPr/>
              <a:lstStyle/>
              <a:p>
                <a:pPr>
                  <a:defRPr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mmm\-yy</c:formatCode>
                <c:ptCount val="3"/>
                <c:pt idx="0">
                  <c:v>42917</c:v>
                </c:pt>
                <c:pt idx="1">
                  <c:v>43221</c:v>
                </c:pt>
                <c:pt idx="2">
                  <c:v>43435</c:v>
                </c:pt>
              </c:numCache>
            </c:numRef>
          </c:cat>
          <c:val>
            <c:numRef>
              <c:f>Sheet1!$E$2:$E$4</c:f>
              <c:numCache>
                <c:formatCode>0%</c:formatCode>
                <c:ptCount val="3"/>
                <c:pt idx="0">
                  <c:v>1.7000000000000001E-2</c:v>
                </c:pt>
                <c:pt idx="1">
                  <c:v>5.3571428570000003E-2</c:v>
                </c:pt>
                <c:pt idx="2">
                  <c:v>3.9E-2</c:v>
                </c:pt>
              </c:numCache>
            </c:numRef>
          </c:val>
          <c:extLst>
            <c:ext xmlns:c16="http://schemas.microsoft.com/office/drawing/2014/chart" uri="{C3380CC4-5D6E-409C-BE32-E72D297353CC}">
              <c16:uniqueId val="{00000003-F2C3-4717-AC64-CEC68D5D8E1F}"/>
            </c:ext>
          </c:extLst>
        </c:ser>
        <c:dLbls>
          <c:showLegendKey val="0"/>
          <c:showVal val="1"/>
          <c:showCatName val="0"/>
          <c:showSerName val="0"/>
          <c:showPercent val="0"/>
          <c:showBubbleSize val="0"/>
        </c:dLbls>
        <c:gapWidth val="75"/>
        <c:overlap val="100"/>
        <c:axId val="11386240"/>
        <c:axId val="11396224"/>
      </c:barChart>
      <c:catAx>
        <c:axId val="11386240"/>
        <c:scaling>
          <c:orientation val="minMax"/>
        </c:scaling>
        <c:delete val="0"/>
        <c:axPos val="l"/>
        <c:numFmt formatCode="mmm\-yy" sourceLinked="1"/>
        <c:majorTickMark val="none"/>
        <c:minorTickMark val="none"/>
        <c:tickLblPos val="nextTo"/>
        <c:txPr>
          <a:bodyPr/>
          <a:lstStyle/>
          <a:p>
            <a:pPr>
              <a:defRPr sz="1200">
                <a:solidFill>
                  <a:schemeClr val="tx2">
                    <a:lumMod val="75000"/>
                  </a:schemeClr>
                </a:solidFill>
              </a:defRPr>
            </a:pPr>
            <a:endParaRPr lang="en-US"/>
          </a:p>
        </c:txPr>
        <c:crossAx val="11396224"/>
        <c:crosses val="autoZero"/>
        <c:auto val="0"/>
        <c:lblAlgn val="ctr"/>
        <c:lblOffset val="100"/>
        <c:noMultiLvlLbl val="0"/>
      </c:catAx>
      <c:valAx>
        <c:axId val="11396224"/>
        <c:scaling>
          <c:orientation val="minMax"/>
        </c:scaling>
        <c:delete val="0"/>
        <c:axPos val="b"/>
        <c:numFmt formatCode="0%" sourceLinked="1"/>
        <c:majorTickMark val="none"/>
        <c:minorTickMark val="none"/>
        <c:tickLblPos val="nextTo"/>
        <c:txPr>
          <a:bodyPr/>
          <a:lstStyle/>
          <a:p>
            <a:pPr>
              <a:defRPr sz="1200">
                <a:solidFill>
                  <a:schemeClr val="tx2">
                    <a:lumMod val="75000"/>
                  </a:schemeClr>
                </a:solidFill>
              </a:defRPr>
            </a:pPr>
            <a:endParaRPr lang="en-US"/>
          </a:p>
        </c:txPr>
        <c:crossAx val="11386240"/>
        <c:crosses val="autoZero"/>
        <c:crossBetween val="between"/>
      </c:valAx>
      <c:spPr>
        <a:noFill/>
        <a:ln w="25392">
          <a:noFill/>
        </a:ln>
      </c:spPr>
    </c:plotArea>
    <c:legend>
      <c:legendPos val="b"/>
      <c:overlay val="0"/>
      <c:txPr>
        <a:bodyPr/>
        <a:lstStyle/>
        <a:p>
          <a:pPr>
            <a:defRPr sz="1200">
              <a:solidFill>
                <a:schemeClr val="tx2">
                  <a:lumMod val="75000"/>
                </a:schemeClr>
              </a:solidFill>
            </a:defRPr>
          </a:pPr>
          <a:endParaRPr lang="en-US"/>
        </a:p>
      </c:txPr>
    </c:legend>
    <c:plotVisOnly val="1"/>
    <c:dispBlanksAs val="gap"/>
    <c:showDLblsOverMax val="0"/>
  </c:chart>
  <c:txPr>
    <a:bodyPr/>
    <a:lstStyle/>
    <a:p>
      <a:pPr>
        <a:defRPr sz="1798"/>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618234227544729"/>
          <c:y val="0.1060082426334068"/>
          <c:w val="0.50208205074615342"/>
          <c:h val="0.6714430424136264"/>
        </c:manualLayout>
      </c:layout>
      <c:doughnutChart>
        <c:varyColors val="1"/>
        <c:ser>
          <c:idx val="0"/>
          <c:order val="0"/>
          <c:tx>
            <c:strRef>
              <c:f>Sheet1!$B$1</c:f>
              <c:strCache>
                <c:ptCount val="1"/>
                <c:pt idx="0">
                  <c:v>Column1</c:v>
                </c:pt>
              </c:strCache>
            </c:strRef>
          </c:tx>
          <c:dPt>
            <c:idx val="0"/>
            <c:bubble3D val="0"/>
            <c:spPr>
              <a:solidFill>
                <a:srgbClr val="00B050"/>
              </a:solidFill>
            </c:spPr>
            <c:extLst>
              <c:ext xmlns:c16="http://schemas.microsoft.com/office/drawing/2014/chart" uri="{C3380CC4-5D6E-409C-BE32-E72D297353CC}">
                <c16:uniqueId val="{00000000-70F7-4A9C-89E6-BCD11171D24C}"/>
              </c:ext>
            </c:extLst>
          </c:dPt>
          <c:dPt>
            <c:idx val="1"/>
            <c:bubble3D val="0"/>
            <c:spPr>
              <a:solidFill>
                <a:srgbClr val="FFC000"/>
              </a:solidFill>
            </c:spPr>
            <c:extLst>
              <c:ext xmlns:c16="http://schemas.microsoft.com/office/drawing/2014/chart" uri="{C3380CC4-5D6E-409C-BE32-E72D297353CC}">
                <c16:uniqueId val="{00000001-70F7-4A9C-89E6-BCD11171D24C}"/>
              </c:ext>
            </c:extLst>
          </c:dPt>
          <c:dPt>
            <c:idx val="2"/>
            <c:bubble3D val="0"/>
            <c:spPr>
              <a:solidFill>
                <a:srgbClr val="C00000"/>
              </a:solidFill>
            </c:spPr>
            <c:extLst>
              <c:ext xmlns:c16="http://schemas.microsoft.com/office/drawing/2014/chart" uri="{C3380CC4-5D6E-409C-BE32-E72D297353CC}">
                <c16:uniqueId val="{00000002-70F7-4A9C-89E6-BCD11171D24C}"/>
              </c:ext>
            </c:extLst>
          </c:dPt>
          <c:dPt>
            <c:idx val="3"/>
            <c:bubble3D val="0"/>
            <c:spPr>
              <a:solidFill>
                <a:schemeClr val="bg1">
                  <a:lumMod val="65000"/>
                </a:schemeClr>
              </a:solidFill>
            </c:spPr>
            <c:extLst>
              <c:ext xmlns:c16="http://schemas.microsoft.com/office/drawing/2014/chart" uri="{C3380CC4-5D6E-409C-BE32-E72D297353CC}">
                <c16:uniqueId val="{00000003-70F7-4A9C-89E6-BCD11171D24C}"/>
              </c:ext>
            </c:extLst>
          </c:dPt>
          <c:dPt>
            <c:idx val="4"/>
            <c:bubble3D val="0"/>
            <c:spPr>
              <a:solidFill>
                <a:schemeClr val="bg1">
                  <a:lumMod val="65000"/>
                </a:schemeClr>
              </a:solidFill>
            </c:spPr>
            <c:extLst>
              <c:ext xmlns:c16="http://schemas.microsoft.com/office/drawing/2014/chart" uri="{C3380CC4-5D6E-409C-BE32-E72D297353CC}">
                <c16:uniqueId val="{00000004-70F7-4A9C-89E6-BCD11171D24C}"/>
              </c:ext>
            </c:extLst>
          </c:dPt>
          <c:dLbls>
            <c:dLbl>
              <c:idx val="2"/>
              <c:tx>
                <c:rich>
                  <a:bodyPr/>
                  <a:lstStyle/>
                  <a:p>
                    <a:r>
                      <a:rPr lang="en-US" dirty="0"/>
                      <a:t>8%</a:t>
                    </a: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70F7-4A9C-89E6-BCD11171D24C}"/>
                </c:ext>
              </c:extLst>
            </c:dLbl>
            <c:dLbl>
              <c:idx val="3"/>
              <c:layout>
                <c:manualLayout>
                  <c:x val="0"/>
                  <c:y val="-5.511870485799772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0F7-4A9C-89E6-BCD11171D24C}"/>
                </c:ext>
              </c:extLst>
            </c:dLbl>
            <c:dLbl>
              <c:idx val="4"/>
              <c:delete val="1"/>
              <c:extLst>
                <c:ext xmlns:c15="http://schemas.microsoft.com/office/drawing/2012/chart" uri="{CE6537A1-D6FC-4f65-9D91-7224C49458BB}"/>
                <c:ext xmlns:c16="http://schemas.microsoft.com/office/drawing/2014/chart" uri="{C3380CC4-5D6E-409C-BE32-E72D297353CC}">
                  <c16:uniqueId val="{00000004-70F7-4A9C-89E6-BCD11171D24C}"/>
                </c:ext>
              </c:extLst>
            </c:dLbl>
            <c:spPr>
              <a:noFill/>
              <a:ln>
                <a:noFill/>
              </a:ln>
              <a:effectLst/>
            </c:spPr>
            <c:txPr>
              <a:bodyPr/>
              <a:lstStyle/>
              <a:p>
                <a:pPr>
                  <a:defRPr sz="2400" b="1">
                    <a:solidFill>
                      <a:schemeClr val="bg1"/>
                    </a:solidFill>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Sheet1!$A$2:$A$5</c:f>
              <c:strCache>
                <c:ptCount val="4"/>
                <c:pt idx="0">
                  <c:v>Increased</c:v>
                </c:pt>
                <c:pt idx="1">
                  <c:v>Stayed the same</c:v>
                </c:pt>
                <c:pt idx="2">
                  <c:v>Decreased</c:v>
                </c:pt>
                <c:pt idx="3">
                  <c:v>Unsure</c:v>
                </c:pt>
              </c:strCache>
            </c:strRef>
          </c:cat>
          <c:val>
            <c:numRef>
              <c:f>Sheet1!$B$2:$B$5</c:f>
              <c:numCache>
                <c:formatCode>General</c:formatCode>
                <c:ptCount val="4"/>
                <c:pt idx="0">
                  <c:v>58.8</c:v>
                </c:pt>
                <c:pt idx="1">
                  <c:v>29.4</c:v>
                </c:pt>
                <c:pt idx="2">
                  <c:v>7.8</c:v>
                </c:pt>
                <c:pt idx="3">
                  <c:v>3.9</c:v>
                </c:pt>
              </c:numCache>
            </c:numRef>
          </c:val>
          <c:extLst>
            <c:ext xmlns:c16="http://schemas.microsoft.com/office/drawing/2014/chart" uri="{C3380CC4-5D6E-409C-BE32-E72D297353CC}">
              <c16:uniqueId val="{00000005-70F7-4A9C-89E6-BCD11171D24C}"/>
            </c:ext>
          </c:extLst>
        </c:ser>
        <c:dLbls>
          <c:showLegendKey val="0"/>
          <c:showVal val="0"/>
          <c:showCatName val="0"/>
          <c:showSerName val="0"/>
          <c:showPercent val="1"/>
          <c:showBubbleSize val="0"/>
          <c:showLeaderLines val="0"/>
        </c:dLbls>
        <c:firstSliceAng val="0"/>
        <c:holeSize val="55"/>
      </c:doughnutChart>
      <c:spPr>
        <a:noFill/>
        <a:ln w="0">
          <a:noFill/>
        </a:ln>
      </c:spPr>
    </c:plotArea>
    <c:legend>
      <c:legendPos val="r"/>
      <c:layout>
        <c:manualLayout>
          <c:xMode val="edge"/>
          <c:yMode val="edge"/>
          <c:x val="0.20990320111042707"/>
          <c:y val="0.84843484578480788"/>
          <c:w val="0.61634040677796686"/>
          <c:h val="4.1327744499196656E-2"/>
        </c:manualLayout>
      </c:layout>
      <c:overlay val="0"/>
      <c:txPr>
        <a:bodyPr/>
        <a:lstStyle/>
        <a:p>
          <a:pPr>
            <a:defRPr sz="1200">
              <a:solidFill>
                <a:schemeClr val="tx2">
                  <a:lumMod val="75000"/>
                </a:schemeClr>
              </a:solidFill>
            </a:defRPr>
          </a:pPr>
          <a:endParaRPr lang="en-US"/>
        </a:p>
      </c:txPr>
    </c:legend>
    <c:plotVisOnly val="1"/>
    <c:dispBlanksAs val="zero"/>
    <c:showDLblsOverMax val="0"/>
  </c:chart>
  <c:txPr>
    <a:bodyPr/>
    <a:lstStyle/>
    <a:p>
      <a:pPr>
        <a:defRPr sz="1796"/>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3134" tIns="46567" rIns="93134" bIns="46567"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sz="quarter" idx="1"/>
          </p:nvPr>
        </p:nvSpPr>
        <p:spPr>
          <a:xfrm>
            <a:off x="3970339" y="0"/>
            <a:ext cx="3038475" cy="465138"/>
          </a:xfrm>
          <a:prstGeom prst="rect">
            <a:avLst/>
          </a:prstGeom>
        </p:spPr>
        <p:txBody>
          <a:bodyPr vert="horz" lIns="93134" tIns="46567" rIns="93134" bIns="46567" rtlCol="0"/>
          <a:lstStyle>
            <a:lvl1pPr algn="r" fontAlgn="auto">
              <a:spcBef>
                <a:spcPts val="0"/>
              </a:spcBef>
              <a:spcAft>
                <a:spcPts val="0"/>
              </a:spcAft>
              <a:defRPr sz="1200">
                <a:latin typeface="+mn-lt"/>
                <a:cs typeface="+mn-cs"/>
              </a:defRPr>
            </a:lvl1pPr>
          </a:lstStyle>
          <a:p>
            <a:pPr>
              <a:defRPr/>
            </a:pPr>
            <a:fld id="{5EE12100-4151-4814-8B27-4E3554D21B68}" type="datetimeFigureOut">
              <a:rPr lang="en-CA"/>
              <a:pPr>
                <a:defRPr/>
              </a:pPr>
              <a:t>2019-04-11</a:t>
            </a:fld>
            <a:endParaRPr lang="en-CA"/>
          </a:p>
        </p:txBody>
      </p:sp>
      <p:sp>
        <p:nvSpPr>
          <p:cNvPr id="4" name="Footer Placeholder 3"/>
          <p:cNvSpPr>
            <a:spLocks noGrp="1"/>
          </p:cNvSpPr>
          <p:nvPr>
            <p:ph type="ftr" sz="quarter" idx="2"/>
          </p:nvPr>
        </p:nvSpPr>
        <p:spPr>
          <a:xfrm>
            <a:off x="2" y="8829675"/>
            <a:ext cx="3038475" cy="465138"/>
          </a:xfrm>
          <a:prstGeom prst="rect">
            <a:avLst/>
          </a:prstGeom>
        </p:spPr>
        <p:txBody>
          <a:bodyPr vert="horz" lIns="93134" tIns="46567" rIns="93134" bIns="46567" rtlCol="0" anchor="b"/>
          <a:lstStyle>
            <a:lvl1pPr algn="l" fontAlgn="auto">
              <a:spcBef>
                <a:spcPts val="0"/>
              </a:spcBef>
              <a:spcAft>
                <a:spcPts val="0"/>
              </a:spcAft>
              <a:defRPr sz="1200">
                <a:latin typeface="+mn-lt"/>
                <a:cs typeface="+mn-cs"/>
              </a:defRPr>
            </a:lvl1pPr>
          </a:lstStyle>
          <a:p>
            <a:pPr>
              <a:defRPr/>
            </a:pPr>
            <a:endParaRPr lang="en-CA"/>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3134" tIns="46567" rIns="93134" bIns="46567" rtlCol="0" anchor="b"/>
          <a:lstStyle>
            <a:lvl1pPr algn="r" fontAlgn="auto">
              <a:spcBef>
                <a:spcPts val="0"/>
              </a:spcBef>
              <a:spcAft>
                <a:spcPts val="0"/>
              </a:spcAft>
              <a:defRPr sz="1200">
                <a:latin typeface="+mn-lt"/>
                <a:cs typeface="+mn-cs"/>
              </a:defRPr>
            </a:lvl1pPr>
          </a:lstStyle>
          <a:p>
            <a:pPr>
              <a:defRPr/>
            </a:pPr>
            <a:fld id="{A0DD2D5D-CD12-48A0-98D2-A77EC54431FA}" type="slidenum">
              <a:rPr lang="en-CA"/>
              <a:pPr>
                <a:defRPr/>
              </a:pPr>
              <a:t>‹#›</a:t>
            </a:fld>
            <a:endParaRPr lang="en-CA"/>
          </a:p>
        </p:txBody>
      </p:sp>
    </p:spTree>
    <p:extLst>
      <p:ext uri="{BB962C8B-B14F-4D97-AF65-F5344CB8AC3E}">
        <p14:creationId xmlns:p14="http://schemas.microsoft.com/office/powerpoint/2010/main" val="3504870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3134" tIns="46567" rIns="93134" bIns="46567"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970339" y="0"/>
            <a:ext cx="3038475" cy="465138"/>
          </a:xfrm>
          <a:prstGeom prst="rect">
            <a:avLst/>
          </a:prstGeom>
        </p:spPr>
        <p:txBody>
          <a:bodyPr vert="horz" lIns="93134" tIns="46567" rIns="93134" bIns="46567" rtlCol="0"/>
          <a:lstStyle>
            <a:lvl1pPr algn="r" fontAlgn="auto">
              <a:spcBef>
                <a:spcPts val="0"/>
              </a:spcBef>
              <a:spcAft>
                <a:spcPts val="0"/>
              </a:spcAft>
              <a:defRPr sz="1200">
                <a:latin typeface="+mn-lt"/>
                <a:cs typeface="+mn-cs"/>
              </a:defRPr>
            </a:lvl1pPr>
          </a:lstStyle>
          <a:p>
            <a:pPr>
              <a:defRPr/>
            </a:pPr>
            <a:fld id="{D06CBC00-1505-427F-B311-02A00EC3D2FA}" type="datetimeFigureOut">
              <a:rPr lang="en-CA"/>
              <a:pPr>
                <a:defRPr/>
              </a:pPr>
              <a:t>2019-04-11</a:t>
            </a:fld>
            <a:endParaRPr lang="en-CA"/>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34" tIns="46567" rIns="93134" bIns="46567" rtlCol="0" anchor="ctr"/>
          <a:lstStyle/>
          <a:p>
            <a:pPr lvl="0"/>
            <a:endParaRPr lang="en-CA" noProof="0"/>
          </a:p>
        </p:txBody>
      </p:sp>
      <p:sp>
        <p:nvSpPr>
          <p:cNvPr id="5" name="Notes Placeholder 4"/>
          <p:cNvSpPr>
            <a:spLocks noGrp="1"/>
          </p:cNvSpPr>
          <p:nvPr>
            <p:ph type="body" sz="quarter" idx="3"/>
          </p:nvPr>
        </p:nvSpPr>
        <p:spPr>
          <a:xfrm>
            <a:off x="701676" y="4416428"/>
            <a:ext cx="5607050" cy="4183063"/>
          </a:xfrm>
          <a:prstGeom prst="rect">
            <a:avLst/>
          </a:prstGeom>
        </p:spPr>
        <p:txBody>
          <a:bodyPr vert="horz" wrap="square" lIns="93134" tIns="46567" rIns="93134" bIns="46567" numCol="1" anchor="t" anchorCtr="0" compatLnSpc="1">
            <a:prstTxWarp prst="textNoShape">
              <a:avLst/>
            </a:prstTxWarp>
            <a:normAutofit/>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6" name="Footer Placeholder 5"/>
          <p:cNvSpPr>
            <a:spLocks noGrp="1"/>
          </p:cNvSpPr>
          <p:nvPr>
            <p:ph type="ftr" sz="quarter" idx="4"/>
          </p:nvPr>
        </p:nvSpPr>
        <p:spPr>
          <a:xfrm>
            <a:off x="2" y="8829675"/>
            <a:ext cx="3038475" cy="465138"/>
          </a:xfrm>
          <a:prstGeom prst="rect">
            <a:avLst/>
          </a:prstGeom>
        </p:spPr>
        <p:txBody>
          <a:bodyPr vert="horz" lIns="93134" tIns="46567" rIns="93134" bIns="46567"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970339" y="8829675"/>
            <a:ext cx="3038475" cy="465138"/>
          </a:xfrm>
          <a:prstGeom prst="rect">
            <a:avLst/>
          </a:prstGeom>
        </p:spPr>
        <p:txBody>
          <a:bodyPr vert="horz" lIns="93134" tIns="46567" rIns="93134" bIns="46567" rtlCol="0" anchor="b"/>
          <a:lstStyle>
            <a:lvl1pPr algn="r" fontAlgn="auto">
              <a:spcBef>
                <a:spcPts val="0"/>
              </a:spcBef>
              <a:spcAft>
                <a:spcPts val="0"/>
              </a:spcAft>
              <a:defRPr sz="1200">
                <a:latin typeface="+mn-lt"/>
                <a:cs typeface="+mn-cs"/>
              </a:defRPr>
            </a:lvl1pPr>
          </a:lstStyle>
          <a:p>
            <a:pPr>
              <a:defRPr/>
            </a:pPr>
            <a:fld id="{EF12D31C-A320-4448-A84C-434C7666E9D8}" type="slidenum">
              <a:rPr lang="en-CA"/>
              <a:pPr>
                <a:defRPr/>
              </a:pPr>
              <a:t>‹#›</a:t>
            </a:fld>
            <a:endParaRPr lang="en-CA"/>
          </a:p>
        </p:txBody>
      </p:sp>
    </p:spTree>
    <p:extLst>
      <p:ext uri="{BB962C8B-B14F-4D97-AF65-F5344CB8AC3E}">
        <p14:creationId xmlns:p14="http://schemas.microsoft.com/office/powerpoint/2010/main" val="22482120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23555" name="Rectangle 2"/>
          <p:cNvSpPr>
            <a:spLocks noGrp="1" noChangeArrowheads="1"/>
          </p:cNvSpPr>
          <p:nvPr>
            <p:ph type="body" idx="1"/>
          </p:nvPr>
        </p:nvSpPr>
        <p:spPr bwMode="auto">
          <a:noFill/>
        </p:spPr>
        <p:txBody>
          <a:bodyPr/>
          <a:lstStyle/>
          <a:p>
            <a:pPr eaLnBrk="1" hangingPunct="1">
              <a:spcBef>
                <a:spcPct val="0"/>
              </a:spcBef>
            </a:pPr>
            <a:endParaRPr lang="en-US"/>
          </a:p>
        </p:txBody>
      </p:sp>
    </p:spTree>
    <p:extLst>
      <p:ext uri="{BB962C8B-B14F-4D97-AF65-F5344CB8AC3E}">
        <p14:creationId xmlns:p14="http://schemas.microsoft.com/office/powerpoint/2010/main" val="890149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23555" name="Rectangle 2"/>
          <p:cNvSpPr>
            <a:spLocks noGrp="1" noChangeArrowheads="1"/>
          </p:cNvSpPr>
          <p:nvPr>
            <p:ph type="body" idx="1"/>
          </p:nvPr>
        </p:nvSpPr>
        <p:spPr bwMode="auto">
          <a:noFill/>
        </p:spPr>
        <p:txBody>
          <a:bodyPr/>
          <a:lstStyle/>
          <a:p>
            <a:pPr eaLnBrk="1" hangingPunct="1">
              <a:spcBef>
                <a:spcPct val="0"/>
              </a:spcBef>
            </a:pPr>
            <a:endParaRPr lang="en-US"/>
          </a:p>
        </p:txBody>
      </p:sp>
    </p:spTree>
    <p:extLst>
      <p:ext uri="{BB962C8B-B14F-4D97-AF65-F5344CB8AC3E}">
        <p14:creationId xmlns:p14="http://schemas.microsoft.com/office/powerpoint/2010/main" val="890149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23555" name="Rectangle 2"/>
          <p:cNvSpPr>
            <a:spLocks noGrp="1" noChangeArrowheads="1"/>
          </p:cNvSpPr>
          <p:nvPr>
            <p:ph type="body" idx="1"/>
          </p:nvPr>
        </p:nvSpPr>
        <p:spPr bwMode="auto">
          <a:noFill/>
        </p:spPr>
        <p:txBody>
          <a:bodyPr/>
          <a:lstStyle/>
          <a:p>
            <a:pPr eaLnBrk="1" hangingPunct="1">
              <a:spcBef>
                <a:spcPct val="0"/>
              </a:spcBef>
            </a:pPr>
            <a:endParaRPr lang="en-US"/>
          </a:p>
        </p:txBody>
      </p:sp>
    </p:spTree>
    <p:extLst>
      <p:ext uri="{BB962C8B-B14F-4D97-AF65-F5344CB8AC3E}">
        <p14:creationId xmlns:p14="http://schemas.microsoft.com/office/powerpoint/2010/main" val="890149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23555" name="Rectangle 2"/>
          <p:cNvSpPr>
            <a:spLocks noGrp="1" noChangeArrowheads="1"/>
          </p:cNvSpPr>
          <p:nvPr>
            <p:ph type="body" idx="1"/>
          </p:nvPr>
        </p:nvSpPr>
        <p:spPr bwMode="auto">
          <a:noFill/>
        </p:spPr>
        <p:txBody>
          <a:bodyPr/>
          <a:lstStyle/>
          <a:p>
            <a:pPr eaLnBrk="1" hangingPunct="1">
              <a:spcBef>
                <a:spcPct val="0"/>
              </a:spcBef>
            </a:pPr>
            <a:endParaRPr lang="en-US"/>
          </a:p>
        </p:txBody>
      </p:sp>
    </p:spTree>
    <p:extLst>
      <p:ext uri="{BB962C8B-B14F-4D97-AF65-F5344CB8AC3E}">
        <p14:creationId xmlns:p14="http://schemas.microsoft.com/office/powerpoint/2010/main" val="890149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23555" name="Rectangle 2"/>
          <p:cNvSpPr>
            <a:spLocks noGrp="1" noChangeArrowheads="1"/>
          </p:cNvSpPr>
          <p:nvPr>
            <p:ph type="body" idx="1"/>
          </p:nvPr>
        </p:nvSpPr>
        <p:spPr bwMode="auto">
          <a:noFill/>
        </p:spPr>
        <p:txBody>
          <a:bodyPr/>
          <a:lstStyle/>
          <a:p>
            <a:pPr eaLnBrk="1" hangingPunct="1">
              <a:spcBef>
                <a:spcPct val="0"/>
              </a:spcBef>
            </a:pPr>
            <a:endParaRPr lang="en-US"/>
          </a:p>
        </p:txBody>
      </p:sp>
    </p:spTree>
    <p:extLst>
      <p:ext uri="{BB962C8B-B14F-4D97-AF65-F5344CB8AC3E}">
        <p14:creationId xmlns:p14="http://schemas.microsoft.com/office/powerpoint/2010/main" val="890149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23555" name="Rectangle 2"/>
          <p:cNvSpPr>
            <a:spLocks noGrp="1" noChangeArrowheads="1"/>
          </p:cNvSpPr>
          <p:nvPr>
            <p:ph type="body" idx="1"/>
          </p:nvPr>
        </p:nvSpPr>
        <p:spPr bwMode="auto">
          <a:noFill/>
        </p:spPr>
        <p:txBody>
          <a:bodyPr/>
          <a:lstStyle/>
          <a:p>
            <a:pPr eaLnBrk="1" hangingPunct="1">
              <a:spcBef>
                <a:spcPct val="0"/>
              </a:spcBef>
            </a:pPr>
            <a:endParaRPr lang="en-US"/>
          </a:p>
        </p:txBody>
      </p:sp>
    </p:spTree>
    <p:extLst>
      <p:ext uri="{BB962C8B-B14F-4D97-AF65-F5344CB8AC3E}">
        <p14:creationId xmlns:p14="http://schemas.microsoft.com/office/powerpoint/2010/main" val="890149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26627" name="Rectangle 2"/>
          <p:cNvSpPr>
            <a:spLocks noGrp="1" noChangeArrowheads="1"/>
          </p:cNvSpPr>
          <p:nvPr>
            <p:ph type="body" idx="1"/>
          </p:nvPr>
        </p:nvSpPr>
        <p:spPr bwMode="auto">
          <a:noFill/>
        </p:spPr>
        <p:txBody>
          <a:bodyPr/>
          <a:lstStyle/>
          <a:p>
            <a:pPr eaLnBrk="1" hangingPunct="1">
              <a:spcBef>
                <a:spcPct val="0"/>
              </a:spcBef>
            </a:pPr>
            <a:endParaRPr lang="en-US"/>
          </a:p>
        </p:txBody>
      </p:sp>
    </p:spTree>
    <p:extLst>
      <p:ext uri="{BB962C8B-B14F-4D97-AF65-F5344CB8AC3E}">
        <p14:creationId xmlns:p14="http://schemas.microsoft.com/office/powerpoint/2010/main" val="13196130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Canadian-American-Relations-174845745_4200x3000.jpeg"/>
          <p:cNvPicPr>
            <a:picLocks noChangeAspect="1"/>
          </p:cNvPicPr>
          <p:nvPr userDrawn="1"/>
        </p:nvPicPr>
        <p:blipFill rotWithShape="1">
          <a:blip r:embed="rId2" cstate="print">
            <a:duotone>
              <a:schemeClr val="bg2">
                <a:shade val="45000"/>
                <a:satMod val="135000"/>
              </a:schemeClr>
              <a:prstClr val="white"/>
            </a:duotone>
          </a:blip>
          <a:srcRect t="24680" b="65985"/>
          <a:stretch/>
        </p:blipFill>
        <p:spPr>
          <a:xfrm>
            <a:off x="0" y="6248400"/>
            <a:ext cx="9162371" cy="610858"/>
          </a:xfrm>
          <a:prstGeom prst="rect">
            <a:avLst/>
          </a:prstGeom>
        </p:spPr>
      </p:pic>
      <p:sp>
        <p:nvSpPr>
          <p:cNvPr id="3" name="Footer Placeholder 8">
            <a:extLst>
              <a:ext uri="{FF2B5EF4-FFF2-40B4-BE49-F238E27FC236}">
                <a16:creationId xmlns:a16="http://schemas.microsoft.com/office/drawing/2014/main" id="{0FEA2143-6FDA-4482-87CC-0DD98C494A69}"/>
              </a:ext>
            </a:extLst>
          </p:cNvPr>
          <p:cNvSpPr txBox="1">
            <a:spLocks/>
          </p:cNvSpPr>
          <p:nvPr userDrawn="1"/>
        </p:nvSpPr>
        <p:spPr>
          <a:xfrm>
            <a:off x="152400" y="6324600"/>
            <a:ext cx="8077200" cy="365125"/>
          </a:xfrm>
          <a:prstGeom prst="rect">
            <a:avLst/>
          </a:prstGeom>
          <a:noFill/>
        </p:spPr>
        <p:txBody>
          <a:bodyPr/>
          <a:lstStyle>
            <a:defPPr>
              <a:defRPr lang="en-CA"/>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en-CA" sz="1200" dirty="0">
                <a:solidFill>
                  <a:schemeClr val="bg1">
                    <a:lumMod val="50000"/>
                  </a:schemeClr>
                </a:solidFill>
                <a:latin typeface="+mn-lt"/>
              </a:rPr>
              <a:t>Source: AmCham/Nanos Research, online survey of 51 major US businesses in Canada between October 31</a:t>
            </a:r>
            <a:r>
              <a:rPr lang="en-CA" sz="1200" baseline="30000" dirty="0">
                <a:solidFill>
                  <a:schemeClr val="bg1">
                    <a:lumMod val="50000"/>
                  </a:schemeClr>
                </a:solidFill>
                <a:latin typeface="+mn-lt"/>
              </a:rPr>
              <a:t>st</a:t>
            </a:r>
            <a:r>
              <a:rPr lang="en-CA" sz="1200" dirty="0">
                <a:solidFill>
                  <a:schemeClr val="bg1">
                    <a:lumMod val="50000"/>
                  </a:schemeClr>
                </a:solidFill>
                <a:latin typeface="+mn-lt"/>
              </a:rPr>
              <a:t> and November 28</a:t>
            </a:r>
            <a:r>
              <a:rPr lang="en-CA" sz="1200" baseline="30000" dirty="0">
                <a:solidFill>
                  <a:schemeClr val="bg1">
                    <a:lumMod val="50000"/>
                  </a:schemeClr>
                </a:solidFill>
                <a:latin typeface="+mn-lt"/>
              </a:rPr>
              <a:t>th</a:t>
            </a:r>
            <a:r>
              <a:rPr lang="en-CA" sz="1200" dirty="0">
                <a:solidFill>
                  <a:schemeClr val="bg1">
                    <a:lumMod val="50000"/>
                  </a:schemeClr>
                </a:solidFill>
                <a:latin typeface="+mn-lt"/>
              </a:rPr>
              <a:t>, 2018. </a:t>
            </a:r>
          </a:p>
        </p:txBody>
      </p:sp>
    </p:spTree>
    <p:extLst>
      <p:ext uri="{BB962C8B-B14F-4D97-AF65-F5344CB8AC3E}">
        <p14:creationId xmlns:p14="http://schemas.microsoft.com/office/powerpoint/2010/main" val="1089379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838199"/>
            <a:ext cx="5486400" cy="38893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5"/>
          <p:cNvSpPr>
            <a:spLocks noGrp="1"/>
          </p:cNvSpPr>
          <p:nvPr>
            <p:ph type="sldNum" sz="quarter" idx="12"/>
          </p:nvPr>
        </p:nvSpPr>
        <p:spPr/>
        <p:txBody>
          <a:bodyPr/>
          <a:lstStyle>
            <a:lvl1pPr>
              <a:defRPr/>
            </a:lvl1pPr>
          </a:lstStyle>
          <a:p>
            <a:pPr>
              <a:defRPr/>
            </a:pPr>
            <a:fld id="{8F9AFD69-B1A1-406F-AA77-493BB3B0A895}" type="slidenum">
              <a:rPr lang="en-CA" smtClean="0">
                <a:solidFill>
                  <a:prstClr val="black">
                    <a:tint val="75000"/>
                  </a:prstClr>
                </a:solidFill>
              </a:rPr>
              <a:pPr>
                <a:defRPr/>
              </a:pPr>
              <a:t>‹#›</a:t>
            </a:fld>
            <a:endParaRPr lang="en-CA">
              <a:solidFill>
                <a:prstClr val="black">
                  <a:tint val="75000"/>
                </a:prstClr>
              </a:solidFill>
            </a:endParaRPr>
          </a:p>
        </p:txBody>
      </p:sp>
      <p:sp>
        <p:nvSpPr>
          <p:cNvPr id="8" name="Footer Placeholder 4"/>
          <p:cNvSpPr>
            <a:spLocks noGrp="1"/>
          </p:cNvSpPr>
          <p:nvPr>
            <p:ph type="ftr" sz="quarter" idx="3"/>
          </p:nvPr>
        </p:nvSpPr>
        <p:spPr>
          <a:xfrm>
            <a:off x="440871" y="6356350"/>
            <a:ext cx="5959929"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CA" dirty="0">
                <a:solidFill>
                  <a:prstClr val="white">
                    <a:lumMod val="65000"/>
                  </a:prstClr>
                </a:solidFill>
              </a:rPr>
              <a:t>Source: Nanos Research, RDD dual frame hybrid  telephone and online random survey, XX to XX,  2019, n=XXXX, accurate XX percentage points plus or minus, 19 times out of 20.</a:t>
            </a:r>
            <a:endParaRPr lang="en-CA" dirty="0">
              <a:solidFill>
                <a:prstClr val="black">
                  <a:tint val="75000"/>
                </a:prstClr>
              </a:solidFill>
            </a:endParaRPr>
          </a:p>
        </p:txBody>
      </p:sp>
    </p:spTree>
    <p:extLst>
      <p:ext uri="{BB962C8B-B14F-4D97-AF65-F5344CB8AC3E}">
        <p14:creationId xmlns:p14="http://schemas.microsoft.com/office/powerpoint/2010/main" val="2761005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Slide Number Placeholder 5"/>
          <p:cNvSpPr>
            <a:spLocks noGrp="1"/>
          </p:cNvSpPr>
          <p:nvPr>
            <p:ph type="sldNum" sz="quarter" idx="12"/>
          </p:nvPr>
        </p:nvSpPr>
        <p:spPr/>
        <p:txBody>
          <a:bodyPr/>
          <a:lstStyle>
            <a:lvl1pPr>
              <a:defRPr/>
            </a:lvl1pPr>
          </a:lstStyle>
          <a:p>
            <a:pPr>
              <a:defRPr/>
            </a:pPr>
            <a:fld id="{F2A0947C-4D57-4357-A03A-B4233535B70A}" type="slidenum">
              <a:rPr lang="en-CA" smtClean="0">
                <a:solidFill>
                  <a:prstClr val="black">
                    <a:tint val="75000"/>
                  </a:prstClr>
                </a:solidFill>
              </a:rPr>
              <a:pPr>
                <a:defRPr/>
              </a:pPr>
              <a:t>‹#›</a:t>
            </a:fld>
            <a:endParaRPr lang="en-CA">
              <a:solidFill>
                <a:prstClr val="black">
                  <a:tint val="75000"/>
                </a:prstClr>
              </a:solidFill>
            </a:endParaRPr>
          </a:p>
        </p:txBody>
      </p:sp>
      <p:sp>
        <p:nvSpPr>
          <p:cNvPr id="8" name="Footer Placeholder 4"/>
          <p:cNvSpPr>
            <a:spLocks noGrp="1"/>
          </p:cNvSpPr>
          <p:nvPr>
            <p:ph type="ftr" sz="quarter" idx="3"/>
          </p:nvPr>
        </p:nvSpPr>
        <p:spPr>
          <a:xfrm>
            <a:off x="440871" y="6356350"/>
            <a:ext cx="5959929"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CA" dirty="0">
                <a:solidFill>
                  <a:prstClr val="white">
                    <a:lumMod val="65000"/>
                  </a:prstClr>
                </a:solidFill>
              </a:rPr>
              <a:t>Source: Nanos Research, RDD dual frame hybrid  telephone and online random survey, XX to XX,  2019, n=XXXX, accurate XX percentage points plus or minus, 19 times out of 20.</a:t>
            </a:r>
            <a:endParaRPr lang="en-CA" dirty="0">
              <a:solidFill>
                <a:prstClr val="black">
                  <a:tint val="75000"/>
                </a:prstClr>
              </a:solidFill>
            </a:endParaRPr>
          </a:p>
        </p:txBody>
      </p:sp>
    </p:spTree>
    <p:extLst>
      <p:ext uri="{BB962C8B-B14F-4D97-AF65-F5344CB8AC3E}">
        <p14:creationId xmlns:p14="http://schemas.microsoft.com/office/powerpoint/2010/main" val="1588108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6" name="Slide Number Placeholder 5"/>
          <p:cNvSpPr>
            <a:spLocks noGrp="1"/>
          </p:cNvSpPr>
          <p:nvPr>
            <p:ph type="sldNum" sz="quarter" idx="12"/>
          </p:nvPr>
        </p:nvSpPr>
        <p:spPr/>
        <p:txBody>
          <a:bodyPr/>
          <a:lstStyle>
            <a:lvl1pPr>
              <a:defRPr/>
            </a:lvl1pPr>
          </a:lstStyle>
          <a:p>
            <a:pPr>
              <a:defRPr/>
            </a:pPr>
            <a:fld id="{1585D877-C7E8-412D-AD33-66725987FE68}" type="slidenum">
              <a:rPr lang="en-CA" smtClean="0"/>
              <a:pPr>
                <a:defRPr/>
              </a:pPr>
              <a:t>‹#›</a:t>
            </a:fld>
            <a:endParaRPr lang="en-CA"/>
          </a:p>
        </p:txBody>
      </p:sp>
      <p:sp>
        <p:nvSpPr>
          <p:cNvPr id="8" name="Footer Placeholder 4"/>
          <p:cNvSpPr>
            <a:spLocks noGrp="1"/>
          </p:cNvSpPr>
          <p:nvPr>
            <p:ph type="ftr" sz="quarter" idx="3"/>
          </p:nvPr>
        </p:nvSpPr>
        <p:spPr>
          <a:xfrm>
            <a:off x="440871" y="6356350"/>
            <a:ext cx="5959929"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CA" dirty="0">
                <a:solidFill>
                  <a:prstClr val="white">
                    <a:lumMod val="65000"/>
                  </a:prstClr>
                </a:solidFill>
              </a:rPr>
              <a:t>Source: Nanos Research, RDD dual frame hybrid  telephone and online random survey, XX to XX,  2019, n=XXXX, accurate XX percentage points plus or minus, 19 times out of 20.</a:t>
            </a:r>
            <a:endParaRPr lang="en-CA" dirty="0">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6" name="Slide Number Placeholder 5"/>
          <p:cNvSpPr>
            <a:spLocks noGrp="1"/>
          </p:cNvSpPr>
          <p:nvPr>
            <p:ph type="sldNum" sz="quarter" idx="12"/>
          </p:nvPr>
        </p:nvSpPr>
        <p:spPr/>
        <p:txBody>
          <a:bodyPr/>
          <a:lstStyle>
            <a:lvl1pPr>
              <a:defRPr/>
            </a:lvl1pPr>
          </a:lstStyle>
          <a:p>
            <a:pPr>
              <a:defRPr/>
            </a:pPr>
            <a:fld id="{1585D877-C7E8-412D-AD33-66725987FE68}" type="slidenum">
              <a:rPr lang="en-CA" smtClean="0">
                <a:solidFill>
                  <a:prstClr val="black">
                    <a:tint val="75000"/>
                  </a:prstClr>
                </a:solidFill>
              </a:rPr>
              <a:pPr>
                <a:defRPr/>
              </a:pPr>
              <a:t>‹#›</a:t>
            </a:fld>
            <a:endParaRPr lang="en-CA">
              <a:solidFill>
                <a:prstClr val="black">
                  <a:tint val="75000"/>
                </a:prstClr>
              </a:solidFill>
            </a:endParaRPr>
          </a:p>
        </p:txBody>
      </p:sp>
      <p:sp>
        <p:nvSpPr>
          <p:cNvPr id="8" name="Footer Placeholder 4"/>
          <p:cNvSpPr>
            <a:spLocks noGrp="1"/>
          </p:cNvSpPr>
          <p:nvPr>
            <p:ph type="ftr" sz="quarter" idx="3"/>
          </p:nvPr>
        </p:nvSpPr>
        <p:spPr>
          <a:xfrm>
            <a:off x="440871" y="6356350"/>
            <a:ext cx="5959929"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CA" dirty="0">
                <a:solidFill>
                  <a:prstClr val="white">
                    <a:lumMod val="65000"/>
                  </a:prstClr>
                </a:solidFill>
              </a:rPr>
              <a:t>Source: Nanos Research, RDD dual frame hybrid  telephone and online random survey, XX to XX,  2019, n=XXXX, accurate XX percentage points plus or minus, 19 times out of 20.</a:t>
            </a:r>
            <a:endParaRPr lang="en-CA" dirty="0">
              <a:solidFill>
                <a:prstClr val="black">
                  <a:tint val="75000"/>
                </a:prstClr>
              </a:solidFill>
            </a:endParaRPr>
          </a:p>
        </p:txBody>
      </p:sp>
    </p:spTree>
    <p:extLst>
      <p:ext uri="{BB962C8B-B14F-4D97-AF65-F5344CB8AC3E}">
        <p14:creationId xmlns:p14="http://schemas.microsoft.com/office/powerpoint/2010/main" val="2480771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6" name="Slide Number Placeholder 5"/>
          <p:cNvSpPr>
            <a:spLocks noGrp="1"/>
          </p:cNvSpPr>
          <p:nvPr>
            <p:ph type="sldNum" sz="quarter" idx="12"/>
          </p:nvPr>
        </p:nvSpPr>
        <p:spPr/>
        <p:txBody>
          <a:bodyPr/>
          <a:lstStyle>
            <a:lvl1pPr>
              <a:defRPr/>
            </a:lvl1pPr>
          </a:lstStyle>
          <a:p>
            <a:pPr>
              <a:defRPr/>
            </a:pPr>
            <a:fld id="{1585D877-C7E8-412D-AD33-66725987FE68}" type="slidenum">
              <a:rPr lang="en-CA" smtClean="0">
                <a:solidFill>
                  <a:prstClr val="black">
                    <a:tint val="75000"/>
                  </a:prstClr>
                </a:solidFill>
              </a:rPr>
              <a:pPr>
                <a:defRPr/>
              </a:pPr>
              <a:t>‹#›</a:t>
            </a:fld>
            <a:endParaRPr lang="en-CA">
              <a:solidFill>
                <a:prstClr val="black">
                  <a:tint val="75000"/>
                </a:prstClr>
              </a:solidFill>
            </a:endParaRPr>
          </a:p>
        </p:txBody>
      </p:sp>
      <p:sp>
        <p:nvSpPr>
          <p:cNvPr id="8" name="Footer Placeholder 4"/>
          <p:cNvSpPr>
            <a:spLocks noGrp="1"/>
          </p:cNvSpPr>
          <p:nvPr>
            <p:ph type="ftr" sz="quarter" idx="3"/>
          </p:nvPr>
        </p:nvSpPr>
        <p:spPr>
          <a:xfrm>
            <a:off x="440871" y="6356350"/>
            <a:ext cx="5959929"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CA" dirty="0">
                <a:solidFill>
                  <a:prstClr val="white">
                    <a:lumMod val="65000"/>
                  </a:prstClr>
                </a:solidFill>
              </a:rPr>
              <a:t>Source: Nanos Research, RDD dual frame hybrid  telephone and online random survey, XX to XX,  2019, n=XXXX, accurate XX percentage points plus or minus, 19 times out of 20.</a:t>
            </a:r>
            <a:endParaRPr lang="en-CA" dirty="0">
              <a:solidFill>
                <a:prstClr val="black">
                  <a:tint val="75000"/>
                </a:prstClr>
              </a:solidFill>
            </a:endParaRPr>
          </a:p>
        </p:txBody>
      </p:sp>
    </p:spTree>
    <p:extLst>
      <p:ext uri="{BB962C8B-B14F-4D97-AF65-F5344CB8AC3E}">
        <p14:creationId xmlns:p14="http://schemas.microsoft.com/office/powerpoint/2010/main" val="3097998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61C4E1FE-60D1-4BE6-A485-39CD4BA03984}" type="slidenum">
              <a:rPr lang="en-CA" smtClean="0"/>
              <a:pPr>
                <a:defRPr/>
              </a:pPr>
              <a:t>‹#›</a:t>
            </a:fld>
            <a:endParaRPr lang="en-CA"/>
          </a:p>
        </p:txBody>
      </p:sp>
    </p:spTree>
    <p:extLst>
      <p:ext uri="{BB962C8B-B14F-4D97-AF65-F5344CB8AC3E}">
        <p14:creationId xmlns:p14="http://schemas.microsoft.com/office/powerpoint/2010/main" val="332896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40871" y="6356350"/>
            <a:ext cx="5959929" cy="365125"/>
          </a:xfrm>
          <a:prstGeom prst="rect">
            <a:avLst/>
          </a:prstGeom>
        </p:spPr>
        <p:txBody>
          <a:bodyPr/>
          <a:lstStyle/>
          <a:p>
            <a:pPr>
              <a:defRPr/>
            </a:pPr>
            <a:r>
              <a:rPr lang="en-CA" dirty="0">
                <a:solidFill>
                  <a:prstClr val="white">
                    <a:lumMod val="65000"/>
                  </a:prstClr>
                </a:solidFill>
              </a:rPr>
              <a:t>Source: Nanos Research, RDD dual frame hybrid  telephone and online random survey, XX to XX,  2019, n=XXXX, accurate XX percentage points plus or minus, 19 times out of 20.</a:t>
            </a:r>
            <a:endParaRPr lang="en-CA" dirty="0">
              <a:solidFill>
                <a:prstClr val="black">
                  <a:tint val="75000"/>
                </a:prstClr>
              </a:solidFill>
            </a:endParaRPr>
          </a:p>
        </p:txBody>
      </p:sp>
      <p:sp>
        <p:nvSpPr>
          <p:cNvPr id="4" name="Slide Number Placeholder 3"/>
          <p:cNvSpPr>
            <a:spLocks noGrp="1"/>
          </p:cNvSpPr>
          <p:nvPr>
            <p:ph type="sldNum" sz="quarter" idx="11"/>
          </p:nvPr>
        </p:nvSpPr>
        <p:spPr/>
        <p:txBody>
          <a:bodyPr/>
          <a:lstStyle/>
          <a:p>
            <a:pPr>
              <a:defRPr/>
            </a:pPr>
            <a:fld id="{196B2F57-B244-49BC-B691-A22F03DBB91B}" type="slidenum">
              <a:rPr lang="en-CA" smtClean="0">
                <a:solidFill>
                  <a:prstClr val="black">
                    <a:tint val="75000"/>
                  </a:prstClr>
                </a:solidFill>
              </a:rPr>
              <a:pPr>
                <a:defRPr/>
              </a:pPr>
              <a:t>‹#›</a:t>
            </a:fld>
            <a:endParaRPr lang="en-CA" dirty="0">
              <a:solidFill>
                <a:prstClr val="black">
                  <a:tint val="75000"/>
                </a:prstClr>
              </a:solidFill>
            </a:endParaRPr>
          </a:p>
        </p:txBody>
      </p:sp>
      <p:sp>
        <p:nvSpPr>
          <p:cNvPr id="6" name="Text Placeholder 5"/>
          <p:cNvSpPr>
            <a:spLocks noGrp="1"/>
          </p:cNvSpPr>
          <p:nvPr>
            <p:ph type="body" sz="quarter" idx="12" hasCustomPrompt="1"/>
          </p:nvPr>
        </p:nvSpPr>
        <p:spPr>
          <a:xfrm>
            <a:off x="381000" y="0"/>
            <a:ext cx="5181600" cy="838200"/>
          </a:xfrm>
        </p:spPr>
        <p:txBody>
          <a:bodyPr anchor="ctr"/>
          <a:lstStyle>
            <a:lvl2pPr marL="0" indent="0" algn="l">
              <a:buNone/>
              <a:defRPr>
                <a:solidFill>
                  <a:schemeClr val="tx2">
                    <a:lumMod val="75000"/>
                  </a:schemeClr>
                </a:solidFill>
              </a:defRPr>
            </a:lvl2pPr>
          </a:lstStyle>
          <a:p>
            <a:pPr lvl="1"/>
            <a:r>
              <a:rPr lang="fr-CA" dirty="0"/>
              <a:t>Slide </a:t>
            </a:r>
            <a:r>
              <a:rPr lang="fr-CA" dirty="0" err="1"/>
              <a:t>Title</a:t>
            </a:r>
            <a:endParaRPr lang="en-US" dirty="0"/>
          </a:p>
        </p:txBody>
      </p:sp>
    </p:spTree>
    <p:extLst>
      <p:ext uri="{BB962C8B-B14F-4D97-AF65-F5344CB8AC3E}">
        <p14:creationId xmlns:p14="http://schemas.microsoft.com/office/powerpoint/2010/main" val="3941993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96B2F57-B244-49BC-B691-A22F03DBB91B}" type="slidenum">
              <a:rPr lang="en-CA" smtClean="0">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41419373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grpSp>
        <p:nvGrpSpPr>
          <p:cNvPr id="4" name="Group 3"/>
          <p:cNvGrpSpPr/>
          <p:nvPr userDrawn="1"/>
        </p:nvGrpSpPr>
        <p:grpSpPr>
          <a:xfrm>
            <a:off x="0" y="6248400"/>
            <a:ext cx="9144000" cy="609600"/>
            <a:chOff x="0" y="6248400"/>
            <a:chExt cx="9144000" cy="609600"/>
          </a:xfrm>
          <a:solidFill>
            <a:schemeClr val="tx2">
              <a:lumMod val="40000"/>
              <a:lumOff val="60000"/>
            </a:schemeClr>
          </a:solidFill>
        </p:grpSpPr>
        <p:sp>
          <p:nvSpPr>
            <p:cNvPr id="5" name="Rectangle 4"/>
            <p:cNvSpPr/>
            <p:nvPr/>
          </p:nvSpPr>
          <p:spPr>
            <a:xfrm>
              <a:off x="0" y="6248400"/>
              <a:ext cx="91440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TextBox 6"/>
            <p:cNvSpPr txBox="1"/>
            <p:nvPr/>
          </p:nvSpPr>
          <p:spPr>
            <a:xfrm>
              <a:off x="6248400" y="6248400"/>
              <a:ext cx="2286000" cy="523220"/>
            </a:xfrm>
            <a:prstGeom prst="rect">
              <a:avLst/>
            </a:prstGeom>
            <a:grpFill/>
            <a:ln>
              <a:noFill/>
            </a:ln>
          </p:spPr>
          <p:txBody>
            <a:bodyPr wrap="square" rtlCol="0">
              <a:spAutoFit/>
            </a:bodyPr>
            <a:lstStyle/>
            <a:p>
              <a:pPr indent="0" algn="just">
                <a:buNone/>
              </a:pPr>
              <a:r>
                <a:rPr lang="fr-CA" sz="1400" b="1" dirty="0">
                  <a:solidFill>
                    <a:schemeClr val="bg1"/>
                  </a:solidFill>
                  <a:latin typeface="+mn-lt"/>
                </a:rPr>
                <a:t>Insert </a:t>
              </a:r>
              <a:r>
                <a:rPr lang="fr-CA" sz="1400" b="1" dirty="0" err="1">
                  <a:solidFill>
                    <a:schemeClr val="bg1"/>
                  </a:solidFill>
                  <a:latin typeface="+mn-lt"/>
                </a:rPr>
                <a:t>cropped</a:t>
              </a:r>
              <a:r>
                <a:rPr lang="fr-CA" sz="1400" b="1" dirty="0">
                  <a:solidFill>
                    <a:schemeClr val="bg1"/>
                  </a:solidFill>
                  <a:latin typeface="+mn-lt"/>
                </a:rPr>
                <a:t> </a:t>
              </a:r>
              <a:r>
                <a:rPr lang="fr-CA" sz="1400" b="1" dirty="0" err="1">
                  <a:solidFill>
                    <a:schemeClr val="bg1"/>
                  </a:solidFill>
                  <a:latin typeface="+mn-lt"/>
                </a:rPr>
                <a:t>title</a:t>
              </a:r>
              <a:r>
                <a:rPr lang="fr-CA" sz="1400" b="1" dirty="0">
                  <a:solidFill>
                    <a:schemeClr val="bg1"/>
                  </a:solidFill>
                  <a:latin typeface="+mn-lt"/>
                </a:rPr>
                <a:t> </a:t>
              </a:r>
            </a:p>
            <a:p>
              <a:pPr indent="0" algn="just">
                <a:buNone/>
              </a:pPr>
              <a:r>
                <a:rPr lang="fr-CA" sz="1400" b="1" dirty="0">
                  <a:solidFill>
                    <a:schemeClr val="bg1"/>
                  </a:solidFill>
                  <a:latin typeface="+mn-lt"/>
                </a:rPr>
                <a:t>page </a:t>
              </a:r>
              <a:r>
                <a:rPr lang="fr-CA" sz="1400" b="1" dirty="0" err="1">
                  <a:solidFill>
                    <a:schemeClr val="bg1"/>
                  </a:solidFill>
                  <a:latin typeface="+mn-lt"/>
                </a:rPr>
                <a:t>picture</a:t>
              </a:r>
              <a:r>
                <a:rPr lang="fr-CA" sz="1400" b="1" dirty="0">
                  <a:solidFill>
                    <a:schemeClr val="bg1"/>
                  </a:solidFill>
                  <a:latin typeface="+mn-lt"/>
                </a:rPr>
                <a:t> in</a:t>
              </a:r>
              <a:r>
                <a:rPr lang="fr-CA" sz="1400" b="1" baseline="0" dirty="0">
                  <a:solidFill>
                    <a:schemeClr val="bg1"/>
                  </a:solidFill>
                  <a:latin typeface="+mn-lt"/>
                </a:rPr>
                <a:t> slide master</a:t>
              </a:r>
              <a:endParaRPr lang="fr-CA" sz="1400" b="1" dirty="0">
                <a:solidFill>
                  <a:schemeClr val="bg1"/>
                </a:solidFill>
                <a:latin typeface="+mn-lt"/>
              </a:endParaRPr>
            </a:p>
          </p:txBody>
        </p:sp>
      </p:grpSp>
    </p:spTree>
    <p:extLst>
      <p:ext uri="{BB962C8B-B14F-4D97-AF65-F5344CB8AC3E}">
        <p14:creationId xmlns:p14="http://schemas.microsoft.com/office/powerpoint/2010/main" val="2126163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6" name="Picture 5" descr="Canadian-American-Relations-174845745_4200x3000.jpeg"/>
          <p:cNvPicPr>
            <a:picLocks noChangeAspect="1"/>
          </p:cNvPicPr>
          <p:nvPr userDrawn="1"/>
        </p:nvPicPr>
        <p:blipFill rotWithShape="1">
          <a:blip r:embed="rId2" cstate="print">
            <a:duotone>
              <a:schemeClr val="bg2">
                <a:shade val="45000"/>
                <a:satMod val="135000"/>
              </a:schemeClr>
              <a:prstClr val="white"/>
            </a:duotone>
          </a:blip>
          <a:srcRect t="24680" b="65985"/>
          <a:stretch/>
        </p:blipFill>
        <p:spPr>
          <a:xfrm>
            <a:off x="0" y="6248400"/>
            <a:ext cx="9162371" cy="610858"/>
          </a:xfrm>
          <a:prstGeom prst="rect">
            <a:avLst/>
          </a:prstGeom>
        </p:spPr>
      </p:pic>
    </p:spTree>
    <p:extLst>
      <p:ext uri="{BB962C8B-B14F-4D97-AF65-F5344CB8AC3E}">
        <p14:creationId xmlns:p14="http://schemas.microsoft.com/office/powerpoint/2010/main" val="464656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5638799" cy="838200"/>
          </a:xfrm>
        </p:spPr>
        <p:txBody>
          <a:bodyPr/>
          <a:lstStyle>
            <a:lvl1pPr>
              <a:defRPr sz="2800"/>
            </a:lvl1pPr>
          </a:lstStyle>
          <a:p>
            <a:r>
              <a:rPr lang="en-US"/>
              <a:t>Click to edit Master title style</a:t>
            </a:r>
            <a:endParaRPr lang="en-CA" dirty="0"/>
          </a:p>
        </p:txBody>
      </p:sp>
      <p:sp>
        <p:nvSpPr>
          <p:cNvPr id="3" name="Content Placeholder 2"/>
          <p:cNvSpPr>
            <a:spLocks noGrp="1"/>
          </p:cNvSpPr>
          <p:nvPr>
            <p:ph idx="1"/>
          </p:nvPr>
        </p:nvSpPr>
        <p:spPr>
          <a:xfrm>
            <a:off x="457200" y="1066800"/>
            <a:ext cx="8229600" cy="5059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61C4E1FE-60D1-4BE6-A485-39CD4BA03984}" type="slidenum">
              <a:rPr lang="en-CA" smtClean="0">
                <a:solidFill>
                  <a:prstClr val="black">
                    <a:tint val="75000"/>
                  </a:prstClr>
                </a:solidFill>
              </a:rPr>
              <a:pPr>
                <a:defRPr/>
              </a:pPr>
              <a:t>‹#›</a:t>
            </a:fld>
            <a:endParaRPr lang="en-CA">
              <a:solidFill>
                <a:prstClr val="black">
                  <a:tint val="75000"/>
                </a:prstClr>
              </a:solidFill>
            </a:endParaRPr>
          </a:p>
        </p:txBody>
      </p:sp>
      <p:sp>
        <p:nvSpPr>
          <p:cNvPr id="7" name="Footer Placeholder 4"/>
          <p:cNvSpPr>
            <a:spLocks noGrp="1"/>
          </p:cNvSpPr>
          <p:nvPr>
            <p:ph type="ftr" sz="quarter" idx="3"/>
          </p:nvPr>
        </p:nvSpPr>
        <p:spPr>
          <a:xfrm>
            <a:off x="440871" y="6356350"/>
            <a:ext cx="5959929"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CA" dirty="0">
                <a:solidFill>
                  <a:prstClr val="white">
                    <a:lumMod val="65000"/>
                  </a:prstClr>
                </a:solidFill>
              </a:rPr>
              <a:t>Source: Nanos Research, RDD dual frame hybrid  telephone and online random survey, XX to XX,  2019, n=XXXX, accurate XX percentage points plus or minus, 19 times out of 20.</a:t>
            </a:r>
            <a:endParaRPr lang="en-CA" dirty="0">
              <a:solidFill>
                <a:prstClr val="black">
                  <a:tint val="75000"/>
                </a:prstClr>
              </a:solidFill>
            </a:endParaRPr>
          </a:p>
        </p:txBody>
      </p:sp>
    </p:spTree>
    <p:extLst>
      <p:ext uri="{BB962C8B-B14F-4D97-AF65-F5344CB8AC3E}">
        <p14:creationId xmlns:p14="http://schemas.microsoft.com/office/powerpoint/2010/main" val="1035386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vl1pPr>
          </a:lstStyle>
          <a:p>
            <a:pPr>
              <a:defRPr/>
            </a:pPr>
            <a:fld id="{2365358B-69AA-48DB-BD3E-F016F40E33B1}" type="slidenum">
              <a:rPr lang="en-CA" smtClean="0">
                <a:solidFill>
                  <a:prstClr val="black">
                    <a:tint val="75000"/>
                  </a:prstClr>
                </a:solidFill>
              </a:rPr>
              <a:pPr>
                <a:defRPr/>
              </a:pPr>
              <a:t>‹#›</a:t>
            </a:fld>
            <a:endParaRPr lang="en-CA">
              <a:solidFill>
                <a:prstClr val="black">
                  <a:tint val="75000"/>
                </a:prstClr>
              </a:solidFill>
            </a:endParaRPr>
          </a:p>
        </p:txBody>
      </p:sp>
      <p:sp>
        <p:nvSpPr>
          <p:cNvPr id="7" name="Footer Placeholder 4"/>
          <p:cNvSpPr>
            <a:spLocks noGrp="1"/>
          </p:cNvSpPr>
          <p:nvPr>
            <p:ph type="ftr" sz="quarter" idx="3"/>
          </p:nvPr>
        </p:nvSpPr>
        <p:spPr>
          <a:xfrm>
            <a:off x="440871" y="6356350"/>
            <a:ext cx="5959929"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CA" dirty="0">
                <a:solidFill>
                  <a:prstClr val="white">
                    <a:lumMod val="65000"/>
                  </a:prstClr>
                </a:solidFill>
              </a:rPr>
              <a:t>Source: Nanos Research, RDD dual frame hybrid  telephone and online random survey, XX to XX,  2019, n=XXXX, accurate XX percentage points plus or minus, 19 times out of 20.</a:t>
            </a:r>
            <a:endParaRPr lang="en-CA" dirty="0">
              <a:solidFill>
                <a:prstClr val="black">
                  <a:tint val="75000"/>
                </a:prstClr>
              </a:solidFill>
            </a:endParaRPr>
          </a:p>
        </p:txBody>
      </p:sp>
    </p:spTree>
    <p:extLst>
      <p:ext uri="{BB962C8B-B14F-4D97-AF65-F5344CB8AC3E}">
        <p14:creationId xmlns:p14="http://schemas.microsoft.com/office/powerpoint/2010/main" val="3921656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5"/>
          <p:cNvSpPr>
            <a:spLocks noGrp="1"/>
          </p:cNvSpPr>
          <p:nvPr>
            <p:ph type="sldNum" sz="quarter" idx="12"/>
          </p:nvPr>
        </p:nvSpPr>
        <p:spPr/>
        <p:txBody>
          <a:bodyPr/>
          <a:lstStyle>
            <a:lvl1pPr>
              <a:defRPr/>
            </a:lvl1pPr>
          </a:lstStyle>
          <a:p>
            <a:pPr>
              <a:defRPr/>
            </a:pPr>
            <a:fld id="{98B68A28-BD04-40AC-A9DE-C9F6D609FBE4}" type="slidenum">
              <a:rPr lang="en-CA" smtClean="0">
                <a:solidFill>
                  <a:prstClr val="black">
                    <a:tint val="75000"/>
                  </a:prstClr>
                </a:solidFill>
              </a:rPr>
              <a:pPr>
                <a:defRPr/>
              </a:pPr>
              <a:t>‹#›</a:t>
            </a:fld>
            <a:endParaRPr lang="en-CA">
              <a:solidFill>
                <a:prstClr val="black">
                  <a:tint val="75000"/>
                </a:prstClr>
              </a:solidFill>
            </a:endParaRPr>
          </a:p>
        </p:txBody>
      </p:sp>
      <p:sp>
        <p:nvSpPr>
          <p:cNvPr id="8" name="Footer Placeholder 4"/>
          <p:cNvSpPr>
            <a:spLocks noGrp="1"/>
          </p:cNvSpPr>
          <p:nvPr>
            <p:ph type="ftr" sz="quarter" idx="3"/>
          </p:nvPr>
        </p:nvSpPr>
        <p:spPr>
          <a:xfrm>
            <a:off x="440871" y="6356350"/>
            <a:ext cx="5959929"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CA" dirty="0">
                <a:solidFill>
                  <a:prstClr val="white">
                    <a:lumMod val="65000"/>
                  </a:prstClr>
                </a:solidFill>
              </a:rPr>
              <a:t>Source: Nanos Research, RDD dual frame hybrid  telephone and online random survey, XX to XX,  2019, n=XXXX, accurate XX percentage points plus or minus, 19 times out of 20.</a:t>
            </a:r>
            <a:endParaRPr lang="en-CA" dirty="0">
              <a:solidFill>
                <a:prstClr val="black">
                  <a:tint val="75000"/>
                </a:prstClr>
              </a:solidFill>
            </a:endParaRPr>
          </a:p>
        </p:txBody>
      </p:sp>
    </p:spTree>
    <p:extLst>
      <p:ext uri="{BB962C8B-B14F-4D97-AF65-F5344CB8AC3E}">
        <p14:creationId xmlns:p14="http://schemas.microsoft.com/office/powerpoint/2010/main" val="1122219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Slide Number Placeholder 5"/>
          <p:cNvSpPr>
            <a:spLocks noGrp="1"/>
          </p:cNvSpPr>
          <p:nvPr>
            <p:ph type="sldNum" sz="quarter" idx="12"/>
          </p:nvPr>
        </p:nvSpPr>
        <p:spPr/>
        <p:txBody>
          <a:bodyPr/>
          <a:lstStyle>
            <a:lvl1pPr>
              <a:defRPr/>
            </a:lvl1pPr>
          </a:lstStyle>
          <a:p>
            <a:pPr>
              <a:defRPr/>
            </a:pPr>
            <a:fld id="{26E530A4-642F-4CEC-BFE0-00041A278C3C}" type="slidenum">
              <a:rPr lang="en-CA" smtClean="0">
                <a:solidFill>
                  <a:prstClr val="black">
                    <a:tint val="75000"/>
                  </a:prstClr>
                </a:solidFill>
              </a:rPr>
              <a:pPr>
                <a:defRPr/>
              </a:pPr>
              <a:t>‹#›</a:t>
            </a:fld>
            <a:endParaRPr lang="en-CA">
              <a:solidFill>
                <a:prstClr val="black">
                  <a:tint val="75000"/>
                </a:prstClr>
              </a:solidFill>
            </a:endParaRPr>
          </a:p>
        </p:txBody>
      </p:sp>
      <p:sp>
        <p:nvSpPr>
          <p:cNvPr id="10" name="Footer Placeholder 4"/>
          <p:cNvSpPr>
            <a:spLocks noGrp="1"/>
          </p:cNvSpPr>
          <p:nvPr>
            <p:ph type="ftr" sz="quarter" idx="13"/>
          </p:nvPr>
        </p:nvSpPr>
        <p:spPr>
          <a:xfrm>
            <a:off x="440871" y="6356350"/>
            <a:ext cx="5959929"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CA" dirty="0">
                <a:solidFill>
                  <a:prstClr val="white">
                    <a:lumMod val="65000"/>
                  </a:prstClr>
                </a:solidFill>
              </a:rPr>
              <a:t>Source: Nanos Research, RDD dual frame hybrid  telephone and online random survey, XX to XX,  2019, n=XXXX, accurate XX percentage points plus or minus, 19 times out of 20.</a:t>
            </a:r>
            <a:endParaRPr lang="en-CA" dirty="0">
              <a:solidFill>
                <a:prstClr val="black">
                  <a:tint val="75000"/>
                </a:prstClr>
              </a:solidFill>
            </a:endParaRPr>
          </a:p>
        </p:txBody>
      </p:sp>
    </p:spTree>
    <p:extLst>
      <p:ext uri="{BB962C8B-B14F-4D97-AF65-F5344CB8AC3E}">
        <p14:creationId xmlns:p14="http://schemas.microsoft.com/office/powerpoint/2010/main" val="3021284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5" name="Slide Number Placeholder 5"/>
          <p:cNvSpPr>
            <a:spLocks noGrp="1"/>
          </p:cNvSpPr>
          <p:nvPr>
            <p:ph type="sldNum" sz="quarter" idx="12"/>
          </p:nvPr>
        </p:nvSpPr>
        <p:spPr/>
        <p:txBody>
          <a:bodyPr/>
          <a:lstStyle>
            <a:lvl1pPr>
              <a:defRPr>
                <a:solidFill>
                  <a:schemeClr val="bg1">
                    <a:lumMod val="75000"/>
                  </a:schemeClr>
                </a:solidFill>
              </a:defRPr>
            </a:lvl1pPr>
          </a:lstStyle>
          <a:p>
            <a:pPr>
              <a:defRPr/>
            </a:pPr>
            <a:fld id="{8E635C0C-B70D-4760-B81F-26C80A7E5292}" type="slidenum">
              <a:rPr lang="en-CA" smtClean="0"/>
              <a:pPr>
                <a:defRPr/>
              </a:pPr>
              <a:t>‹#›</a:t>
            </a:fld>
            <a:endParaRPr lang="en-CA"/>
          </a:p>
        </p:txBody>
      </p:sp>
      <p:sp>
        <p:nvSpPr>
          <p:cNvPr id="6" name="Footer Placeholder 4"/>
          <p:cNvSpPr>
            <a:spLocks noGrp="1"/>
          </p:cNvSpPr>
          <p:nvPr>
            <p:ph type="ftr" sz="quarter" idx="3"/>
          </p:nvPr>
        </p:nvSpPr>
        <p:spPr>
          <a:xfrm>
            <a:off x="440871" y="6356350"/>
            <a:ext cx="5959929"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CA" dirty="0">
                <a:solidFill>
                  <a:prstClr val="white">
                    <a:lumMod val="65000"/>
                  </a:prstClr>
                </a:solidFill>
              </a:rPr>
              <a:t>Source: Nanos Research, RDD dual frame hybrid  telephone and online random survey, XX to XX,  2019, n=XXXX, accurate XX percentage points plus or minus, 19 times out of 20.</a:t>
            </a:r>
            <a:endParaRPr lang="en-CA" dirty="0">
              <a:solidFill>
                <a:prstClr val="black">
                  <a:tint val="75000"/>
                </a:prstClr>
              </a:solidFill>
            </a:endParaRPr>
          </a:p>
        </p:txBody>
      </p:sp>
    </p:spTree>
    <p:extLst>
      <p:ext uri="{BB962C8B-B14F-4D97-AF65-F5344CB8AC3E}">
        <p14:creationId xmlns:p14="http://schemas.microsoft.com/office/powerpoint/2010/main" val="1168341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lvl1pPr>
          </a:lstStyle>
          <a:p>
            <a:pPr>
              <a:defRPr/>
            </a:pPr>
            <a:fld id="{874680A6-F48B-4E8E-A35A-2B2119E9247E}" type="slidenum">
              <a:rPr lang="en-CA" smtClean="0">
                <a:solidFill>
                  <a:prstClr val="black">
                    <a:tint val="75000"/>
                  </a:prstClr>
                </a:solidFill>
              </a:rPr>
              <a:pPr>
                <a:defRPr/>
              </a:pPr>
              <a:t>‹#›</a:t>
            </a:fld>
            <a:endParaRPr lang="en-CA">
              <a:solidFill>
                <a:prstClr val="black">
                  <a:tint val="75000"/>
                </a:prstClr>
              </a:solidFill>
            </a:endParaRPr>
          </a:p>
        </p:txBody>
      </p:sp>
      <p:sp>
        <p:nvSpPr>
          <p:cNvPr id="5" name="Footer Placeholder 4"/>
          <p:cNvSpPr>
            <a:spLocks noGrp="1"/>
          </p:cNvSpPr>
          <p:nvPr>
            <p:ph type="ftr" sz="quarter" idx="3"/>
          </p:nvPr>
        </p:nvSpPr>
        <p:spPr>
          <a:xfrm>
            <a:off x="440871" y="6356350"/>
            <a:ext cx="5959929"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CA" dirty="0">
                <a:solidFill>
                  <a:prstClr val="white">
                    <a:lumMod val="65000"/>
                  </a:prstClr>
                </a:solidFill>
              </a:rPr>
              <a:t>Source: Nanos Research, RDD dual frame hybrid  telephone and online random survey, XX to XX,  2019, n=XXXX, accurate XX percentage points plus or minus, 19 times out of 20.</a:t>
            </a:r>
            <a:endParaRPr lang="en-CA" dirty="0">
              <a:solidFill>
                <a:prstClr val="black">
                  <a:tint val="75000"/>
                </a:prstClr>
              </a:solidFill>
            </a:endParaRPr>
          </a:p>
        </p:txBody>
      </p:sp>
    </p:spTree>
    <p:extLst>
      <p:ext uri="{BB962C8B-B14F-4D97-AF65-F5344CB8AC3E}">
        <p14:creationId xmlns:p14="http://schemas.microsoft.com/office/powerpoint/2010/main" val="2061253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562600" cy="838200"/>
          </a:xfrm>
        </p:spPr>
        <p:txBody>
          <a:bodyPr anchor="ctr"/>
          <a:lstStyle>
            <a:lvl1pPr algn="l">
              <a:defRPr sz="2000" b="1"/>
            </a:lvl1pPr>
          </a:lstStyle>
          <a:p>
            <a:r>
              <a:rPr lang="en-US"/>
              <a:t>Click to edit Master title style</a:t>
            </a:r>
            <a:endParaRPr lang="en-CA" dirty="0"/>
          </a:p>
        </p:txBody>
      </p:sp>
      <p:sp>
        <p:nvSpPr>
          <p:cNvPr id="3" name="Content Placeholder 2"/>
          <p:cNvSpPr>
            <a:spLocks noGrp="1"/>
          </p:cNvSpPr>
          <p:nvPr>
            <p:ph idx="1"/>
          </p:nvPr>
        </p:nvSpPr>
        <p:spPr>
          <a:xfrm>
            <a:off x="3575050" y="838200"/>
            <a:ext cx="5111750" cy="5287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5"/>
          <p:cNvSpPr>
            <a:spLocks noGrp="1"/>
          </p:cNvSpPr>
          <p:nvPr>
            <p:ph type="sldNum" sz="quarter" idx="12"/>
          </p:nvPr>
        </p:nvSpPr>
        <p:spPr/>
        <p:txBody>
          <a:bodyPr/>
          <a:lstStyle>
            <a:lvl1pPr>
              <a:defRPr/>
            </a:lvl1pPr>
          </a:lstStyle>
          <a:p>
            <a:pPr>
              <a:defRPr/>
            </a:pPr>
            <a:fld id="{3C76A94F-6292-4E82-8AEB-FE2F60143980}" type="slidenum">
              <a:rPr lang="en-CA" smtClean="0">
                <a:solidFill>
                  <a:prstClr val="black">
                    <a:tint val="75000"/>
                  </a:prstClr>
                </a:solidFill>
              </a:rPr>
              <a:pPr>
                <a:defRPr/>
              </a:pPr>
              <a:t>‹#›</a:t>
            </a:fld>
            <a:endParaRPr lang="en-CA">
              <a:solidFill>
                <a:prstClr val="black">
                  <a:tint val="75000"/>
                </a:prstClr>
              </a:solidFill>
            </a:endParaRPr>
          </a:p>
        </p:txBody>
      </p:sp>
      <p:sp>
        <p:nvSpPr>
          <p:cNvPr id="8" name="Footer Placeholder 4"/>
          <p:cNvSpPr>
            <a:spLocks noGrp="1"/>
          </p:cNvSpPr>
          <p:nvPr>
            <p:ph type="ftr" sz="quarter" idx="3"/>
          </p:nvPr>
        </p:nvSpPr>
        <p:spPr>
          <a:xfrm>
            <a:off x="440871" y="6356350"/>
            <a:ext cx="5959929"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CA" dirty="0">
                <a:solidFill>
                  <a:prstClr val="white">
                    <a:lumMod val="65000"/>
                  </a:prstClr>
                </a:solidFill>
              </a:rPr>
              <a:t>Source: Nanos Research, RDD dual frame hybrid  telephone and online random survey, XX to XX,  2019, n=XXXX, accurate XX percentage points plus or minus, 19 times out of 20.</a:t>
            </a:r>
            <a:endParaRPr lang="en-CA" dirty="0">
              <a:solidFill>
                <a:prstClr val="black">
                  <a:tint val="75000"/>
                </a:prstClr>
              </a:solidFill>
            </a:endParaRPr>
          </a:p>
        </p:txBody>
      </p:sp>
    </p:spTree>
    <p:extLst>
      <p:ext uri="{BB962C8B-B14F-4D97-AF65-F5344CB8AC3E}">
        <p14:creationId xmlns:p14="http://schemas.microsoft.com/office/powerpoint/2010/main" val="4027547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76814C2-6341-4208-AB1D-D1D8CF834EB0}"/>
              </a:ext>
            </a:extLst>
          </p:cNvPr>
          <p:cNvSpPr/>
          <p:nvPr/>
        </p:nvSpPr>
        <p:spPr>
          <a:xfrm>
            <a:off x="0" y="0"/>
            <a:ext cx="9144000" cy="838200"/>
          </a:xfrm>
          <a:prstGeom prst="rect">
            <a:avLst/>
          </a:prstGeom>
          <a:solidFill>
            <a:srgbClr val="F2F2F2"/>
          </a:solidFill>
          <a:ln>
            <a:noFill/>
          </a:ln>
        </p:spPr>
        <p:style>
          <a:lnRef idx="2">
            <a:schemeClr val="dk1"/>
          </a:lnRef>
          <a:fillRef idx="1001">
            <a:schemeClr val="lt2"/>
          </a:fillRef>
          <a:effectRef idx="0">
            <a:schemeClr val="dk1"/>
          </a:effectRef>
          <a:fontRef idx="minor">
            <a:schemeClr val="dk1"/>
          </a:fontRef>
        </p:style>
        <p:txBody>
          <a:bodyPr rtlCol="0" anchor="ctr"/>
          <a:lstStyle/>
          <a:p>
            <a:pPr algn="ctr"/>
            <a:endParaRPr lang="en-US"/>
          </a:p>
        </p:txBody>
      </p:sp>
      <p:sp>
        <p:nvSpPr>
          <p:cNvPr id="6148" name="Title Placeholder 1"/>
          <p:cNvSpPr>
            <a:spLocks noGrp="1"/>
          </p:cNvSpPr>
          <p:nvPr>
            <p:ph type="title"/>
          </p:nvPr>
        </p:nvSpPr>
        <p:spPr bwMode="auto">
          <a:xfrm>
            <a:off x="440871" y="1219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CA" dirty="0"/>
          </a:p>
        </p:txBody>
      </p:sp>
      <p:sp>
        <p:nvSpPr>
          <p:cNvPr id="6149" name="Text Placeholder 2"/>
          <p:cNvSpPr>
            <a:spLocks noGrp="1"/>
          </p:cNvSpPr>
          <p:nvPr>
            <p:ph type="body" idx="1"/>
          </p:nvPr>
        </p:nvSpPr>
        <p:spPr bwMode="auto">
          <a:xfrm>
            <a:off x="457200" y="2819400"/>
            <a:ext cx="8229600" cy="3306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6" name="Slide Number Placeholder 5"/>
          <p:cNvSpPr>
            <a:spLocks noGrp="1"/>
          </p:cNvSpPr>
          <p:nvPr>
            <p:ph type="sldNum" sz="quarter" idx="4"/>
          </p:nvPr>
        </p:nvSpPr>
        <p:spPr>
          <a:xfrm>
            <a:off x="8229600" y="6356350"/>
            <a:ext cx="457200" cy="365125"/>
          </a:xfrm>
          <a:prstGeom prst="rect">
            <a:avLst/>
          </a:prstGeom>
        </p:spPr>
        <p:txBody>
          <a:bodyPr vert="horz" lIns="91440" tIns="45720" rIns="91440" bIns="45720" rtlCol="0" anchor="ctr"/>
          <a:lstStyle>
            <a:lvl1pPr algn="r" fontAlgn="auto">
              <a:spcBef>
                <a:spcPts val="0"/>
              </a:spcBef>
              <a:spcAft>
                <a:spcPts val="0"/>
              </a:spcAft>
              <a:defRPr sz="1600">
                <a:solidFill>
                  <a:schemeClr val="bg1">
                    <a:lumMod val="75000"/>
                  </a:schemeClr>
                </a:solidFill>
                <a:latin typeface="+mn-lt"/>
                <a:cs typeface="+mn-cs"/>
              </a:defRPr>
            </a:lvl1pPr>
          </a:lstStyle>
          <a:p>
            <a:pPr>
              <a:defRPr/>
            </a:pPr>
            <a:fld id="{196B2F57-B244-49BC-B691-A22F03DBB91B}" type="slidenum">
              <a:rPr lang="en-CA" smtClean="0"/>
              <a:pPr>
                <a:defRPr/>
              </a:pPr>
              <a:t>‹#›</a:t>
            </a:fld>
            <a:endParaRPr lang="en-CA" dirty="0"/>
          </a:p>
        </p:txBody>
      </p:sp>
      <p:pic>
        <p:nvPicPr>
          <p:cNvPr id="11" name="Picture 10">
            <a:extLst>
              <a:ext uri="{FF2B5EF4-FFF2-40B4-BE49-F238E27FC236}">
                <a16:creationId xmlns:a16="http://schemas.microsoft.com/office/drawing/2014/main" id="{7DD18916-7871-4DFA-9038-8A239D3522B6}"/>
              </a:ext>
            </a:extLst>
          </p:cNvPr>
          <p:cNvPicPr>
            <a:picLocks noChangeAspect="1"/>
          </p:cNvPicPr>
          <p:nvPr userDrawn="1"/>
        </p:nvPicPr>
        <p:blipFill>
          <a:blip r:embed="rId18" cstate="print"/>
          <a:stretch>
            <a:fillRect/>
          </a:stretch>
        </p:blipFill>
        <p:spPr>
          <a:xfrm>
            <a:off x="7045190" y="227944"/>
            <a:ext cx="1184260" cy="382312"/>
          </a:xfrm>
          <a:prstGeom prst="rect">
            <a:avLst/>
          </a:prstGeom>
        </p:spPr>
      </p:pic>
      <p:pic>
        <p:nvPicPr>
          <p:cNvPr id="12" name="Picture 11" descr="output-onlinepngtools.png"/>
          <p:cNvPicPr>
            <a:picLocks noChangeAspect="1"/>
          </p:cNvPicPr>
          <p:nvPr userDrawn="1"/>
        </p:nvPicPr>
        <p:blipFill>
          <a:blip r:embed="rId19" cstate="print"/>
          <a:stretch>
            <a:fillRect/>
          </a:stretch>
        </p:blipFill>
        <p:spPr>
          <a:xfrm>
            <a:off x="6362163" y="98777"/>
            <a:ext cx="609650" cy="609650"/>
          </a:xfrm>
          <a:prstGeom prst="rect">
            <a:avLst/>
          </a:prstGeom>
        </p:spPr>
      </p:pic>
      <p:pic>
        <p:nvPicPr>
          <p:cNvPr id="13" name="Picture 4" descr="Image result for pnc bank logo"/>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8302684" y="27494"/>
            <a:ext cx="768082" cy="768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717090"/>
      </p:ext>
    </p:extLst>
  </p:cSld>
  <p:clrMap bg1="lt1" tx1="dk1" bg2="lt2" tx2="dk2" accent1="accent1" accent2="accent2" accent3="accent3" accent4="accent4" accent5="accent5" accent6="accent6" hlink="hlink" folHlink="folHlink"/>
  <p:sldLayoutIdLst>
    <p:sldLayoutId id="2147483757" r:id="rId1"/>
    <p:sldLayoutId id="2147483800"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33" r:id="rId12"/>
    <p:sldLayoutId id="2147483793" r:id="rId13"/>
    <p:sldLayoutId id="2147483781" r:id="rId14"/>
    <p:sldLayoutId id="2147483794" r:id="rId15"/>
    <p:sldLayoutId id="2147483795" r:id="rId16"/>
  </p:sldLayoutIdLst>
  <p:hf hdr="0" dt="0"/>
  <p:txStyles>
    <p:titleStyle>
      <a:lvl1pPr algn="ctr" rtl="0" eaLnBrk="1" fontAlgn="base" hangingPunct="1">
        <a:spcBef>
          <a:spcPct val="0"/>
        </a:spcBef>
        <a:spcAft>
          <a:spcPct val="0"/>
        </a:spcAft>
        <a:defRPr sz="4400" kern="1200">
          <a:solidFill>
            <a:schemeClr val="tx2">
              <a:lumMod val="75000"/>
            </a:schemeClr>
          </a:solidFill>
          <a:latin typeface="+mj-lt"/>
          <a:ea typeface="+mj-ea"/>
          <a:cs typeface="+mj-cs"/>
        </a:defRPr>
      </a:lvl1pPr>
      <a:lvl2pPr algn="ctr" rtl="0" eaLnBrk="1" fontAlgn="base" hangingPunct="1">
        <a:spcBef>
          <a:spcPct val="0"/>
        </a:spcBef>
        <a:spcAft>
          <a:spcPct val="0"/>
        </a:spcAft>
        <a:defRPr sz="4400">
          <a:solidFill>
            <a:schemeClr val="tx1"/>
          </a:solidFill>
          <a:latin typeface="Helvetica" pitchFamily="34" charset="0"/>
        </a:defRPr>
      </a:lvl2pPr>
      <a:lvl3pPr algn="ctr" rtl="0" eaLnBrk="1" fontAlgn="base" hangingPunct="1">
        <a:spcBef>
          <a:spcPct val="0"/>
        </a:spcBef>
        <a:spcAft>
          <a:spcPct val="0"/>
        </a:spcAft>
        <a:defRPr sz="4400">
          <a:solidFill>
            <a:schemeClr val="tx1"/>
          </a:solidFill>
          <a:latin typeface="Helvetica" pitchFamily="34" charset="0"/>
        </a:defRPr>
      </a:lvl3pPr>
      <a:lvl4pPr algn="ctr" rtl="0" eaLnBrk="1" fontAlgn="base" hangingPunct="1">
        <a:spcBef>
          <a:spcPct val="0"/>
        </a:spcBef>
        <a:spcAft>
          <a:spcPct val="0"/>
        </a:spcAft>
        <a:defRPr sz="4400">
          <a:solidFill>
            <a:schemeClr val="tx1"/>
          </a:solidFill>
          <a:latin typeface="Helvetica" pitchFamily="34" charset="0"/>
        </a:defRPr>
      </a:lvl4pPr>
      <a:lvl5pPr algn="ctr" rtl="0" eaLnBrk="1" fontAlgn="base" hangingPunct="1">
        <a:spcBef>
          <a:spcPct val="0"/>
        </a:spcBef>
        <a:spcAft>
          <a:spcPct val="0"/>
        </a:spcAft>
        <a:defRPr sz="4400">
          <a:solidFill>
            <a:schemeClr val="tx1"/>
          </a:solidFill>
          <a:latin typeface="Helvetica" pitchFamily="34" charset="0"/>
        </a:defRPr>
      </a:lvl5pPr>
      <a:lvl6pPr marL="457200" algn="ctr" rtl="0" eaLnBrk="1" fontAlgn="base" hangingPunct="1">
        <a:spcBef>
          <a:spcPct val="0"/>
        </a:spcBef>
        <a:spcAft>
          <a:spcPct val="0"/>
        </a:spcAft>
        <a:defRPr sz="4400">
          <a:solidFill>
            <a:schemeClr val="tx1"/>
          </a:solidFill>
          <a:latin typeface="Helvetica" pitchFamily="34" charset="0"/>
        </a:defRPr>
      </a:lvl6pPr>
      <a:lvl7pPr marL="914400" algn="ctr" rtl="0" eaLnBrk="1" fontAlgn="base" hangingPunct="1">
        <a:spcBef>
          <a:spcPct val="0"/>
        </a:spcBef>
        <a:spcAft>
          <a:spcPct val="0"/>
        </a:spcAft>
        <a:defRPr sz="4400">
          <a:solidFill>
            <a:schemeClr val="tx1"/>
          </a:solidFill>
          <a:latin typeface="Helvetica" pitchFamily="34" charset="0"/>
        </a:defRPr>
      </a:lvl7pPr>
      <a:lvl8pPr marL="1371600" algn="ctr" rtl="0" eaLnBrk="1" fontAlgn="base" hangingPunct="1">
        <a:spcBef>
          <a:spcPct val="0"/>
        </a:spcBef>
        <a:spcAft>
          <a:spcPct val="0"/>
        </a:spcAft>
        <a:defRPr sz="4400">
          <a:solidFill>
            <a:schemeClr val="tx1"/>
          </a:solidFill>
          <a:latin typeface="Helvetica" pitchFamily="34" charset="0"/>
        </a:defRPr>
      </a:lvl8pPr>
      <a:lvl9pPr marL="1828800" algn="ctr" rtl="0" eaLnBrk="1" fontAlgn="base" hangingPunct="1">
        <a:spcBef>
          <a:spcPct val="0"/>
        </a:spcBef>
        <a:spcAft>
          <a:spcPct val="0"/>
        </a:spcAft>
        <a:defRPr sz="4400">
          <a:solidFill>
            <a:schemeClr val="tx1"/>
          </a:solidFill>
          <a:latin typeface="Helvetica"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2">
              <a:lumMod val="75000"/>
            </a:schemeClr>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2">
              <a:lumMod val="75000"/>
            </a:schemeClr>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2">
              <a:lumMod val="75000"/>
            </a:schemeClr>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3"/>
          <p:cNvSpPr>
            <a:spLocks noGrp="1"/>
          </p:cNvSpPr>
          <p:nvPr>
            <p:ph type="sldNum" sz="quarter" idx="4"/>
          </p:nvPr>
        </p:nvSpPr>
        <p:spPr>
          <a:xfrm>
            <a:off x="8153400" y="6356350"/>
            <a:ext cx="533400" cy="365125"/>
          </a:xfrm>
          <a:prstGeom prst="rect">
            <a:avLst/>
          </a:prstGeom>
        </p:spPr>
        <p:txBody>
          <a:bodyPr/>
          <a:lstStyle/>
          <a:p>
            <a:pPr>
              <a:defRPr/>
            </a:pPr>
            <a:fld id="{196B2F57-B244-49BC-B691-A22F03DBB91B}" type="slidenum">
              <a:rPr lang="en-CA" smtClean="0">
                <a:solidFill>
                  <a:prstClr val="black">
                    <a:tint val="75000"/>
                  </a:prstClr>
                </a:solidFill>
              </a:rPr>
              <a:pPr>
                <a:defRPr/>
              </a:pPr>
              <a:t>‹#›</a:t>
            </a:fld>
            <a:endParaRPr lang="en-CA" dirty="0">
              <a:solidFill>
                <a:prstClr val="black">
                  <a:tint val="75000"/>
                </a:prstClr>
              </a:solidFill>
            </a:endParaRPr>
          </a:p>
        </p:txBody>
      </p:sp>
      <p:sp>
        <p:nvSpPr>
          <p:cNvPr id="8" name="Rectangle 7">
            <a:extLst>
              <a:ext uri="{FF2B5EF4-FFF2-40B4-BE49-F238E27FC236}">
                <a16:creationId xmlns:a16="http://schemas.microsoft.com/office/drawing/2014/main" id="{B76814C2-6341-4208-AB1D-D1D8CF834EB0}"/>
              </a:ext>
            </a:extLst>
          </p:cNvPr>
          <p:cNvSpPr/>
          <p:nvPr/>
        </p:nvSpPr>
        <p:spPr>
          <a:xfrm>
            <a:off x="0" y="0"/>
            <a:ext cx="9144000" cy="1828800"/>
          </a:xfrm>
          <a:prstGeom prst="rect">
            <a:avLst/>
          </a:prstGeom>
          <a:solidFill>
            <a:srgbClr val="F2F2F2"/>
          </a:solidFill>
          <a:ln>
            <a:noFill/>
          </a:ln>
        </p:spPr>
        <p:style>
          <a:lnRef idx="2">
            <a:schemeClr val="dk1"/>
          </a:lnRef>
          <a:fillRef idx="1001">
            <a:schemeClr val="lt2"/>
          </a:fillRef>
          <a:effectRef idx="0">
            <a:schemeClr val="dk1"/>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B76814C2-6341-4208-AB1D-D1D8CF834EB0}"/>
              </a:ext>
            </a:extLst>
          </p:cNvPr>
          <p:cNvSpPr/>
          <p:nvPr/>
        </p:nvSpPr>
        <p:spPr>
          <a:xfrm>
            <a:off x="0" y="5024887"/>
            <a:ext cx="9144000" cy="1828800"/>
          </a:xfrm>
          <a:prstGeom prst="rect">
            <a:avLst/>
          </a:prstGeom>
          <a:solidFill>
            <a:srgbClr val="F2F2F2"/>
          </a:solidFill>
          <a:ln>
            <a:noFill/>
          </a:ln>
        </p:spPr>
        <p:style>
          <a:lnRef idx="2">
            <a:schemeClr val="dk1"/>
          </a:lnRef>
          <a:fillRef idx="1001">
            <a:schemeClr val="lt2"/>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28903114"/>
      </p:ext>
    </p:extLst>
  </p:cSld>
  <p:clrMap bg1="lt1" tx1="dk1" bg2="lt2" tx2="dk2" accent1="accent1" accent2="accent2" accent3="accent3" accent4="accent4" accent5="accent5" accent6="accent6" hlink="hlink" folHlink="folHlink"/>
  <p:sldLayoutIdLst>
    <p:sldLayoutId id="2147483798" r:id="rId1"/>
    <p:sldLayoutId id="2147483799"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tiff"/><Relationship Id="rId1" Type="http://schemas.openxmlformats.org/officeDocument/2006/relationships/slideLayout" Target="../slideLayouts/slideLayout17.xml"/><Relationship Id="rId5" Type="http://schemas.openxmlformats.org/officeDocument/2006/relationships/image" Target="../media/image6.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amchamcanada.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nanos.co/" TargetMode="External"/></Relationships>
</file>

<file path=ppt/slides/_rels/slide2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nanos.co/" TargetMode="Externa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10.tiff"/></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ChangeAspect="1"/>
          </p:cNvSpPr>
          <p:nvPr/>
        </p:nvSpPr>
        <p:spPr>
          <a:xfrm>
            <a:off x="152400" y="82357"/>
            <a:ext cx="8644051" cy="1696186"/>
          </a:xfrm>
          <a:prstGeom prst="rect">
            <a:avLst/>
          </a:prstGeom>
        </p:spPr>
        <p:txBody>
          <a:bodyPr wrap="square">
            <a:normAutofit lnSpcReduction="10000"/>
          </a:bodyPr>
          <a:lstStyle/>
          <a:p>
            <a:r>
              <a:rPr lang="en-CA" sz="2000" b="1" dirty="0">
                <a:solidFill>
                  <a:schemeClr val="accent1">
                    <a:lumMod val="50000"/>
                  </a:schemeClr>
                </a:solidFill>
              </a:rPr>
              <a:t>US business executive investment appetite drops in close of 2018</a:t>
            </a:r>
          </a:p>
          <a:p>
            <a:pPr fontAlgn="auto">
              <a:spcAft>
                <a:spcPts val="0"/>
              </a:spcAft>
              <a:defRPr/>
            </a:pPr>
            <a:endParaRPr lang="en-CA" sz="900" b="1" dirty="0">
              <a:solidFill>
                <a:schemeClr val="tx2">
                  <a:lumMod val="75000"/>
                </a:schemeClr>
              </a:solidFill>
              <a:latin typeface="+mn-lt"/>
            </a:endParaRPr>
          </a:p>
          <a:p>
            <a:pPr fontAlgn="auto">
              <a:spcAft>
                <a:spcPts val="0"/>
              </a:spcAft>
              <a:defRPr/>
            </a:pPr>
            <a:br>
              <a:rPr lang="en-CA" sz="900" b="1" dirty="0">
                <a:solidFill>
                  <a:schemeClr val="tx2">
                    <a:lumMod val="75000"/>
                  </a:schemeClr>
                </a:solidFill>
                <a:latin typeface="+mn-lt"/>
              </a:rPr>
            </a:br>
            <a:r>
              <a:rPr lang="en-CA" sz="1700" b="1" dirty="0">
                <a:solidFill>
                  <a:schemeClr val="tx2">
                    <a:lumMod val="75000"/>
                  </a:schemeClr>
                </a:solidFill>
                <a:latin typeface="+mn-lt"/>
              </a:rPr>
              <a:t>AMCHAM-NANOS AMERICAN INVESTMENT IN CANADA INDEX | Summary Tracking Report</a:t>
            </a:r>
          </a:p>
          <a:p>
            <a:pPr fontAlgn="auto">
              <a:spcAft>
                <a:spcPts val="0"/>
              </a:spcAft>
              <a:defRPr/>
            </a:pPr>
            <a:endParaRPr lang="en-CA" sz="900" b="1" dirty="0">
              <a:solidFill>
                <a:schemeClr val="tx2">
                  <a:lumMod val="75000"/>
                </a:schemeClr>
              </a:solidFill>
              <a:latin typeface="+mn-lt"/>
            </a:endParaRPr>
          </a:p>
          <a:p>
            <a:pPr fontAlgn="auto">
              <a:spcBef>
                <a:spcPts val="600"/>
              </a:spcBef>
              <a:spcAft>
                <a:spcPts val="0"/>
              </a:spcAft>
              <a:defRPr/>
            </a:pPr>
            <a:r>
              <a:rPr lang="en-CA" sz="1400" dirty="0">
                <a:solidFill>
                  <a:schemeClr val="tx2">
                    <a:lumMod val="75000"/>
                  </a:schemeClr>
                </a:solidFill>
                <a:latin typeface="+mn-lt"/>
              </a:rPr>
              <a:t>Conducted by Nanos for AMCHAM released February 2019</a:t>
            </a:r>
          </a:p>
          <a:p>
            <a:pPr fontAlgn="auto">
              <a:spcAft>
                <a:spcPts val="0"/>
              </a:spcAft>
              <a:defRPr/>
            </a:pPr>
            <a:r>
              <a:rPr lang="en-CA" sz="1400" dirty="0">
                <a:solidFill>
                  <a:schemeClr val="tx2">
                    <a:lumMod val="75000"/>
                  </a:schemeClr>
                </a:solidFill>
                <a:latin typeface="+mn-lt"/>
              </a:rPr>
              <a:t>Project 2019-1300</a:t>
            </a:r>
          </a:p>
          <a:p>
            <a:pPr fontAlgn="auto">
              <a:spcAft>
                <a:spcPts val="0"/>
              </a:spcAft>
              <a:defRPr/>
            </a:pPr>
            <a:r>
              <a:rPr lang="fr-CA" sz="1400" dirty="0" err="1">
                <a:solidFill>
                  <a:schemeClr val="tx2">
                    <a:lumMod val="75000"/>
                  </a:schemeClr>
                </a:solidFill>
                <a:latin typeface="+mn-lt"/>
              </a:rPr>
              <a:t>Presented</a:t>
            </a:r>
            <a:r>
              <a:rPr lang="fr-CA" sz="1400" dirty="0">
                <a:solidFill>
                  <a:schemeClr val="tx2">
                    <a:lumMod val="75000"/>
                  </a:schemeClr>
                </a:solidFill>
                <a:latin typeface="+mn-lt"/>
              </a:rPr>
              <a:t> by PNC BANK </a:t>
            </a:r>
            <a:endParaRPr lang="en-CA" sz="1400" dirty="0">
              <a:solidFill>
                <a:schemeClr val="tx2">
                  <a:lumMod val="75000"/>
                </a:schemeClr>
              </a:solidFill>
              <a:latin typeface="+mn-lt"/>
            </a:endParaRPr>
          </a:p>
        </p:txBody>
      </p:sp>
      <p:sp>
        <p:nvSpPr>
          <p:cNvPr id="16" name="TextBox 15"/>
          <p:cNvSpPr txBox="1"/>
          <p:nvPr/>
        </p:nvSpPr>
        <p:spPr>
          <a:xfrm>
            <a:off x="228600" y="2348880"/>
            <a:ext cx="8686800" cy="2062103"/>
          </a:xfrm>
          <a:prstGeom prst="rect">
            <a:avLst/>
          </a:prstGeom>
          <a:noFill/>
        </p:spPr>
        <p:txBody>
          <a:bodyPr wrap="square" rtlCol="0">
            <a:spAutoFit/>
          </a:bodyPr>
          <a:lstStyle/>
          <a:p>
            <a:pPr lvl="0" algn="ctr" fontAlgn="auto">
              <a:spcBef>
                <a:spcPts val="0"/>
              </a:spcBef>
              <a:spcAft>
                <a:spcPts val="0"/>
              </a:spcAft>
            </a:pPr>
            <a:r>
              <a:rPr lang="en-CA" sz="3200" b="1" dirty="0">
                <a:solidFill>
                  <a:prstClr val="white"/>
                </a:solidFill>
                <a:latin typeface="Calibri"/>
                <a:cs typeface="+mn-cs"/>
              </a:rPr>
              <a:t>INSERT ISTOCK IMAGE HERE – DELETE THIS BOX</a:t>
            </a:r>
          </a:p>
          <a:p>
            <a:pPr lvl="0" algn="ctr" fontAlgn="auto">
              <a:spcBef>
                <a:spcPts val="0"/>
              </a:spcBef>
              <a:spcAft>
                <a:spcPts val="0"/>
              </a:spcAft>
            </a:pPr>
            <a:endParaRPr lang="en-US" sz="3200" b="1" dirty="0">
              <a:solidFill>
                <a:prstClr val="white"/>
              </a:solidFill>
              <a:latin typeface="Calibri"/>
              <a:cs typeface="+mn-cs"/>
            </a:endParaRPr>
          </a:p>
          <a:p>
            <a:pPr lvl="0" algn="ctr" fontAlgn="auto">
              <a:spcBef>
                <a:spcPts val="0"/>
              </a:spcBef>
              <a:spcAft>
                <a:spcPts val="0"/>
              </a:spcAft>
            </a:pPr>
            <a:r>
              <a:rPr lang="en-US" sz="3200" b="1" dirty="0">
                <a:solidFill>
                  <a:prstClr val="white"/>
                </a:solidFill>
                <a:latin typeface="Calibri"/>
                <a:cs typeface="+mn-cs"/>
              </a:rPr>
              <a:t>ADD ALT-TEXT TO IMAGE AND REMOVE FROM CLIENT LOGO</a:t>
            </a:r>
            <a:endParaRPr lang="en-CA" sz="3200" b="1" dirty="0">
              <a:solidFill>
                <a:prstClr val="white"/>
              </a:solidFill>
              <a:latin typeface="Calibri"/>
              <a:cs typeface="+mn-cs"/>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6658" y="5448063"/>
            <a:ext cx="2922729" cy="943539"/>
          </a:xfrm>
          <a:prstGeom prst="rect">
            <a:avLst/>
          </a:prstGeom>
        </p:spPr>
      </p:pic>
      <p:pic>
        <p:nvPicPr>
          <p:cNvPr id="15" name="Picture 14" descr="output-onlinepngtools.png"/>
          <p:cNvPicPr>
            <a:picLocks noChangeAspect="1"/>
          </p:cNvPicPr>
          <p:nvPr/>
        </p:nvPicPr>
        <p:blipFill>
          <a:blip r:embed="rId3" cstate="print"/>
          <a:stretch>
            <a:fillRect/>
          </a:stretch>
        </p:blipFill>
        <p:spPr>
          <a:xfrm>
            <a:off x="512138" y="5129753"/>
            <a:ext cx="1591052" cy="1591052"/>
          </a:xfrm>
          <a:prstGeom prst="rect">
            <a:avLst/>
          </a:prstGeom>
        </p:spPr>
      </p:pic>
      <p:pic>
        <p:nvPicPr>
          <p:cNvPr id="1028" name="Picture 4" descr="Image result for pnc bank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7900" y="4466773"/>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655F5D7-999D-452C-A4BC-69FF7B66262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1100" r="23600" b="32901"/>
          <a:stretch/>
        </p:blipFill>
        <p:spPr>
          <a:xfrm>
            <a:off x="0" y="1778543"/>
            <a:ext cx="9144000" cy="3241484"/>
          </a:xfrm>
          <a:prstGeom prst="rect">
            <a:avLst/>
          </a:prstGeom>
        </p:spPr>
      </p:pic>
    </p:spTree>
    <p:extLst>
      <p:ext uri="{BB962C8B-B14F-4D97-AF65-F5344CB8AC3E}">
        <p14:creationId xmlns:p14="http://schemas.microsoft.com/office/powerpoint/2010/main" val="305187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p:cNvSpPr>
            <a:spLocks noGrp="1"/>
          </p:cNvSpPr>
          <p:nvPr>
            <p:ph type="sldNum" sz="quarter" idx="4294967295"/>
          </p:nvPr>
        </p:nvSpPr>
        <p:spPr>
          <a:xfrm>
            <a:off x="8229599" y="6356350"/>
            <a:ext cx="566851" cy="365125"/>
          </a:xfrm>
        </p:spPr>
        <p:txBody>
          <a:bodyPr/>
          <a:lstStyle/>
          <a:p>
            <a:fld id="{CCBEA7BD-2368-44CB-8423-B071BE31EC1E}" type="slidenum">
              <a:rPr lang="en-CA" sz="2400" smtClean="0">
                <a:solidFill>
                  <a:schemeClr val="bg1">
                    <a:lumMod val="50000"/>
                  </a:schemeClr>
                </a:solidFill>
              </a:rPr>
              <a:pPr/>
              <a:t>10</a:t>
            </a:fld>
            <a:endParaRPr lang="en-CA" sz="2400" dirty="0">
              <a:solidFill>
                <a:schemeClr val="bg1">
                  <a:lumMod val="50000"/>
                </a:schemeClr>
              </a:solidFill>
            </a:endParaRPr>
          </a:p>
        </p:txBody>
      </p:sp>
      <p:sp>
        <p:nvSpPr>
          <p:cNvPr id="6" name="Title 5"/>
          <p:cNvSpPr>
            <a:spLocks noGrp="1"/>
          </p:cNvSpPr>
          <p:nvPr>
            <p:ph type="title" idx="4294967295"/>
          </p:nvPr>
        </p:nvSpPr>
        <p:spPr>
          <a:xfrm>
            <a:off x="182960" y="12700"/>
            <a:ext cx="6314869" cy="836613"/>
          </a:xfrm>
        </p:spPr>
        <p:txBody>
          <a:bodyPr>
            <a:noAutofit/>
          </a:bodyPr>
          <a:lstStyle/>
          <a:p>
            <a:pPr algn="l"/>
            <a:r>
              <a:rPr lang="en-CA" sz="2700" dirty="0"/>
              <a:t>Today’s investment environment in Canada</a:t>
            </a:r>
          </a:p>
        </p:txBody>
      </p:sp>
      <p:sp>
        <p:nvSpPr>
          <p:cNvPr id="11" name="Rectangle 10"/>
          <p:cNvSpPr/>
          <p:nvPr/>
        </p:nvSpPr>
        <p:spPr>
          <a:xfrm>
            <a:off x="232200" y="5500109"/>
            <a:ext cx="8911800" cy="711247"/>
          </a:xfrm>
          <a:prstGeom prst="rect">
            <a:avLst/>
          </a:prstGeom>
        </p:spPr>
        <p:txBody>
          <a:bodyPr wrap="square" lIns="64288" tIns="32144" rIns="64288" bIns="32144">
            <a:spAutoFit/>
          </a:bodyPr>
          <a:lstStyle/>
          <a:p>
            <a:pPr defTabSz="410730">
              <a:defRPr/>
            </a:pPr>
            <a:r>
              <a:rPr lang="en-US" sz="1400" b="1" dirty="0">
                <a:solidFill>
                  <a:srgbClr val="4F81BD">
                    <a:lumMod val="50000"/>
                  </a:srgbClr>
                </a:solidFill>
                <a:latin typeface="Calibri"/>
              </a:rPr>
              <a:t>QUESTION – </a:t>
            </a:r>
            <a:r>
              <a:rPr lang="en-CA" sz="1400" dirty="0">
                <a:solidFill>
                  <a:srgbClr val="4F81BD">
                    <a:lumMod val="50000"/>
                  </a:srgbClr>
                </a:solidFill>
                <a:latin typeface="Calibri"/>
              </a:rPr>
              <a:t>Would you describe today’s environment for your business to invest in Canada as positive, neutral or negative? </a:t>
            </a:r>
          </a:p>
          <a:p>
            <a:pPr defTabSz="410730">
              <a:defRPr/>
            </a:pPr>
            <a:endParaRPr lang="en-CA" sz="1400" dirty="0">
              <a:solidFill>
                <a:srgbClr val="4F81BD">
                  <a:lumMod val="50000"/>
                </a:srgbClr>
              </a:solidFill>
              <a:latin typeface="Calibri"/>
            </a:endParaRPr>
          </a:p>
        </p:txBody>
      </p:sp>
      <p:sp>
        <p:nvSpPr>
          <p:cNvPr id="12" name="Rectangle 11">
            <a:extLst>
              <a:ext uri="{FF2B5EF4-FFF2-40B4-BE49-F238E27FC236}">
                <a16:creationId xmlns:a16="http://schemas.microsoft.com/office/drawing/2014/main" id="{B655CD02-6F58-416E-A7D3-B8F48AD16AE8}"/>
              </a:ext>
            </a:extLst>
          </p:cNvPr>
          <p:cNvSpPr/>
          <p:nvPr/>
        </p:nvSpPr>
        <p:spPr>
          <a:xfrm>
            <a:off x="245188" y="5253887"/>
            <a:ext cx="2819400" cy="246221"/>
          </a:xfrm>
          <a:prstGeom prst="rect">
            <a:avLst/>
          </a:prstGeom>
        </p:spPr>
        <p:txBody>
          <a:bodyPr wrap="square">
            <a:spAutoFit/>
          </a:bodyPr>
          <a:lstStyle>
            <a:defPPr>
              <a:defRPr lang="en-CA"/>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CA" sz="1000" b="1" dirty="0">
                <a:solidFill>
                  <a:schemeClr val="tx2">
                    <a:lumMod val="75000"/>
                  </a:schemeClr>
                </a:solidFill>
                <a:latin typeface="Calibri"/>
              </a:rPr>
              <a:t>*Charts may not add up to 100 due to rounding</a:t>
            </a:r>
            <a:r>
              <a:rPr lang="en-CA" sz="1000" b="1" dirty="0">
                <a:solidFill>
                  <a:schemeClr val="tx2">
                    <a:lumMod val="75000"/>
                  </a:schemeClr>
                </a:solidFill>
                <a:latin typeface="+mn-lt"/>
              </a:rPr>
              <a:t>.</a:t>
            </a:r>
            <a:endParaRPr lang="en-CA" sz="1000" b="1" dirty="0">
              <a:solidFill>
                <a:schemeClr val="tx2">
                  <a:lumMod val="75000"/>
                </a:schemeClr>
              </a:solidFill>
              <a:latin typeface="Calibri"/>
            </a:endParaRPr>
          </a:p>
        </p:txBody>
      </p:sp>
      <p:grpSp>
        <p:nvGrpSpPr>
          <p:cNvPr id="2" name="Group 1"/>
          <p:cNvGrpSpPr/>
          <p:nvPr/>
        </p:nvGrpSpPr>
        <p:grpSpPr>
          <a:xfrm>
            <a:off x="1067072" y="630987"/>
            <a:ext cx="6961297" cy="5047396"/>
            <a:chOff x="-23884" y="822268"/>
            <a:chExt cx="6162674" cy="4608236"/>
          </a:xfrm>
        </p:grpSpPr>
        <p:graphicFrame>
          <p:nvGraphicFramePr>
            <p:cNvPr id="8" name="Chart 1"/>
            <p:cNvGraphicFramePr>
              <a:graphicFrameLocks/>
            </p:cNvGraphicFramePr>
            <p:nvPr>
              <p:extLst>
                <p:ext uri="{D42A27DB-BD31-4B8C-83A1-F6EECF244321}">
                  <p14:modId xmlns:p14="http://schemas.microsoft.com/office/powerpoint/2010/main" val="893552574"/>
                </p:ext>
              </p:extLst>
            </p:nvPr>
          </p:nvGraphicFramePr>
          <p:xfrm>
            <a:off x="-23884" y="822268"/>
            <a:ext cx="6162674" cy="4608236"/>
          </p:xfrm>
          <a:graphic>
            <a:graphicData uri="http://schemas.openxmlformats.org/drawingml/2006/chart">
              <c:chart xmlns:c="http://schemas.openxmlformats.org/drawingml/2006/chart" xmlns:r="http://schemas.openxmlformats.org/officeDocument/2006/relationships" r:id="rId2"/>
            </a:graphicData>
          </a:graphic>
        </p:graphicFrame>
        <p:grpSp>
          <p:nvGrpSpPr>
            <p:cNvPr id="22" name="Group 21"/>
            <p:cNvGrpSpPr/>
            <p:nvPr/>
          </p:nvGrpSpPr>
          <p:grpSpPr>
            <a:xfrm>
              <a:off x="2528264" y="2222743"/>
              <a:ext cx="1281736" cy="1653808"/>
              <a:chOff x="252328" y="3505200"/>
              <a:chExt cx="1195472" cy="1572230"/>
            </a:xfrm>
          </p:grpSpPr>
          <p:grpSp>
            <p:nvGrpSpPr>
              <p:cNvPr id="20" name="Group 19"/>
              <p:cNvGrpSpPr/>
              <p:nvPr/>
            </p:nvGrpSpPr>
            <p:grpSpPr>
              <a:xfrm>
                <a:off x="252328" y="3505200"/>
                <a:ext cx="1195472" cy="1572230"/>
                <a:chOff x="2667000" y="2362200"/>
                <a:chExt cx="1143000" cy="1473965"/>
              </a:xfrm>
            </p:grpSpPr>
            <p:sp>
              <p:nvSpPr>
                <p:cNvPr id="3" name="Flowchart: Connector 2"/>
                <p:cNvSpPr/>
                <p:nvPr/>
              </p:nvSpPr>
              <p:spPr>
                <a:xfrm>
                  <a:off x="2667000" y="2362200"/>
                  <a:ext cx="1143000" cy="1143000"/>
                </a:xfrm>
                <a:prstGeom prst="flowChartConnector">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solidFill>
                  </a:endParaRPr>
                </a:p>
              </p:txBody>
            </p:sp>
            <p:sp>
              <p:nvSpPr>
                <p:cNvPr id="17" name="TextBox 16"/>
                <p:cNvSpPr txBox="1"/>
                <p:nvPr/>
              </p:nvSpPr>
              <p:spPr>
                <a:xfrm>
                  <a:off x="2667000" y="2408653"/>
                  <a:ext cx="1143000" cy="1427512"/>
                </a:xfrm>
                <a:prstGeom prst="rect">
                  <a:avLst/>
                </a:prstGeom>
                <a:noFill/>
              </p:spPr>
              <p:txBody>
                <a:bodyPr wrap="square" rtlCol="0">
                  <a:spAutoFit/>
                </a:bodyPr>
                <a:lstStyle/>
                <a:p>
                  <a:pPr indent="0" algn="ctr">
                    <a:lnSpc>
                      <a:spcPct val="150000"/>
                    </a:lnSpc>
                    <a:buNone/>
                  </a:pPr>
                  <a:r>
                    <a:rPr lang="fr-CA" sz="2400" b="1" dirty="0">
                      <a:solidFill>
                        <a:schemeClr val="tx2">
                          <a:lumMod val="75000"/>
                        </a:schemeClr>
                      </a:solidFill>
                      <a:latin typeface="+mn-lt"/>
                    </a:rPr>
                    <a:t>Net score</a:t>
                  </a:r>
                </a:p>
                <a:p>
                  <a:pPr indent="0" algn="ctr">
                    <a:lnSpc>
                      <a:spcPct val="150000"/>
                    </a:lnSpc>
                    <a:buNone/>
                  </a:pPr>
                  <a:r>
                    <a:rPr lang="fr-CA" sz="2400" b="1" dirty="0">
                      <a:solidFill>
                        <a:schemeClr val="tx2">
                          <a:lumMod val="75000"/>
                        </a:schemeClr>
                      </a:solidFill>
                      <a:latin typeface="+mn-lt"/>
                    </a:rPr>
                    <a:t> </a:t>
                  </a:r>
                  <a:r>
                    <a:rPr lang="en-US" sz="2400" b="1" dirty="0">
                      <a:solidFill>
                        <a:schemeClr val="tx2">
                          <a:lumMod val="75000"/>
                        </a:schemeClr>
                      </a:solidFill>
                      <a:latin typeface="+mn-lt"/>
                    </a:rPr>
                    <a:t>+25.5</a:t>
                  </a:r>
                </a:p>
                <a:p>
                  <a:pPr indent="0" algn="ctr">
                    <a:lnSpc>
                      <a:spcPct val="150000"/>
                    </a:lnSpc>
                    <a:buNone/>
                  </a:pPr>
                  <a:endParaRPr lang="fr-CA" sz="2400" b="1" dirty="0">
                    <a:solidFill>
                      <a:schemeClr val="tx2">
                        <a:lumMod val="75000"/>
                      </a:schemeClr>
                    </a:solidFill>
                    <a:latin typeface="+mn-lt"/>
                  </a:endParaRPr>
                </a:p>
              </p:txBody>
            </p:sp>
          </p:grpSp>
          <p:cxnSp>
            <p:nvCxnSpPr>
              <p:cNvPr id="10" name="Straight Connector 9"/>
              <p:cNvCxnSpPr/>
              <p:nvPr/>
            </p:nvCxnSpPr>
            <p:spPr>
              <a:xfrm>
                <a:off x="252328" y="4091605"/>
                <a:ext cx="1195472"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1113647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543800" y="4483422"/>
            <a:ext cx="1600200" cy="646331"/>
          </a:xfrm>
          <a:prstGeom prst="rect">
            <a:avLst/>
          </a:prstGeom>
          <a:noFill/>
        </p:spPr>
        <p:txBody>
          <a:bodyPr wrap="square" rtlCol="0">
            <a:spAutoFit/>
          </a:bodyPr>
          <a:lstStyle/>
          <a:p>
            <a:r>
              <a:rPr lang="en-CA" sz="1200" b="1" dirty="0">
                <a:solidFill>
                  <a:schemeClr val="tx2">
                    <a:lumMod val="75000"/>
                  </a:schemeClr>
                </a:solidFill>
                <a:latin typeface="+mn-lt"/>
              </a:rPr>
              <a:t>*Charts may not add up to 100 due to rounding</a:t>
            </a:r>
          </a:p>
        </p:txBody>
      </p:sp>
      <p:graphicFrame>
        <p:nvGraphicFramePr>
          <p:cNvPr id="12" name="Table 11"/>
          <p:cNvGraphicFramePr>
            <a:graphicFrameLocks noGrp="1"/>
          </p:cNvGraphicFramePr>
          <p:nvPr>
            <p:extLst>
              <p:ext uri="{D42A27DB-BD31-4B8C-83A1-F6EECF244321}">
                <p14:modId xmlns:p14="http://schemas.microsoft.com/office/powerpoint/2010/main" val="560419475"/>
              </p:ext>
            </p:extLst>
          </p:nvPr>
        </p:nvGraphicFramePr>
        <p:xfrm>
          <a:off x="7699190" y="893063"/>
          <a:ext cx="1140009" cy="3260167"/>
        </p:xfrm>
        <a:graphic>
          <a:graphicData uri="http://schemas.openxmlformats.org/drawingml/2006/table">
            <a:tbl>
              <a:tblPr firstRow="1" bandRow="1">
                <a:tableStyleId>{5C22544A-7EE6-4342-B048-85BDC9FD1C3A}</a:tableStyleId>
              </a:tblPr>
              <a:tblGrid>
                <a:gridCol w="1140009">
                  <a:extLst>
                    <a:ext uri="{9D8B030D-6E8A-4147-A177-3AD203B41FA5}">
                      <a16:colId xmlns:a16="http://schemas.microsoft.com/office/drawing/2014/main" val="20000"/>
                    </a:ext>
                  </a:extLst>
                </a:gridCol>
              </a:tblGrid>
              <a:tr h="445153">
                <a:tc>
                  <a:txBody>
                    <a:bodyPr/>
                    <a:lstStyle/>
                    <a:p>
                      <a:pPr algn="ctr"/>
                      <a:r>
                        <a:rPr lang="en-CA" sz="1600" b="1" dirty="0">
                          <a:solidFill>
                            <a:schemeClr val="tx2">
                              <a:lumMod val="75000"/>
                            </a:schemeClr>
                          </a:solidFill>
                        </a:rPr>
                        <a:t>Net</a:t>
                      </a:r>
                      <a:r>
                        <a:rPr lang="en-CA" sz="1600" b="1" baseline="0" dirty="0">
                          <a:solidFill>
                            <a:schemeClr val="tx2">
                              <a:lumMod val="75000"/>
                            </a:schemeClr>
                          </a:solidFill>
                        </a:rPr>
                        <a:t> Score</a:t>
                      </a:r>
                      <a:r>
                        <a:rPr lang="en-CA" sz="1400" b="1" dirty="0">
                          <a:solidFill>
                            <a:schemeClr val="tx2">
                              <a:lumMod val="75000"/>
                            </a:schemeClr>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r h="609483">
                <a:tc>
                  <a:txBody>
                    <a:bodyPr/>
                    <a:lstStyle/>
                    <a:p>
                      <a:pPr algn="ctr"/>
                      <a:r>
                        <a:rPr lang="fr-CA" sz="1400" b="1" dirty="0">
                          <a:solidFill>
                            <a:schemeClr val="tx2">
                              <a:lumMod val="75000"/>
                            </a:schemeClr>
                          </a:solidFill>
                        </a:rPr>
                        <a:t>+2.0</a:t>
                      </a:r>
                      <a:endParaRPr lang="en-CA" sz="1400" b="1" dirty="0">
                        <a:solidFill>
                          <a:schemeClr val="tx2">
                            <a:lumMod val="7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445153">
                <a:tc>
                  <a:txBody>
                    <a:bodyPr/>
                    <a:lstStyle/>
                    <a:p>
                      <a:pPr algn="ctr"/>
                      <a:endParaRPr lang="en-CA" sz="1400" b="1" dirty="0">
                        <a:solidFill>
                          <a:schemeClr val="tx2">
                            <a:lumMod val="7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r h="708198">
                <a:tc>
                  <a:txBody>
                    <a:bodyPr/>
                    <a:lstStyle/>
                    <a:p>
                      <a:pPr algn="ctr"/>
                      <a:r>
                        <a:rPr lang="en-CA" sz="1400" b="1" dirty="0">
                          <a:solidFill>
                            <a:schemeClr val="tx2">
                              <a:lumMod val="75000"/>
                            </a:schemeClr>
                          </a:solidFill>
                        </a:rPr>
                        <a:t>-16.1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r h="445153">
                <a:tc>
                  <a:txBody>
                    <a:bodyPr/>
                    <a:lstStyle/>
                    <a:p>
                      <a:pPr algn="ctr"/>
                      <a:endParaRPr lang="en-CA" sz="1400" b="1" dirty="0">
                        <a:solidFill>
                          <a:schemeClr val="tx2">
                            <a:lumMod val="7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r h="607027">
                <a:tc>
                  <a:txBody>
                    <a:bodyPr/>
                    <a:lstStyle/>
                    <a:p>
                      <a:pPr algn="ctr"/>
                      <a:r>
                        <a:rPr lang="en-CA" sz="1400" b="1" dirty="0">
                          <a:solidFill>
                            <a:schemeClr val="tx2">
                              <a:lumMod val="75000"/>
                            </a:schemeClr>
                          </a:solidFill>
                        </a:rPr>
                        <a:t>+35.6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21" name="Rectangle 20"/>
          <p:cNvSpPr/>
          <p:nvPr/>
        </p:nvSpPr>
        <p:spPr>
          <a:xfrm>
            <a:off x="182960" y="5515766"/>
            <a:ext cx="8911800" cy="711247"/>
          </a:xfrm>
          <a:prstGeom prst="rect">
            <a:avLst/>
          </a:prstGeom>
        </p:spPr>
        <p:txBody>
          <a:bodyPr wrap="square" lIns="64288" tIns="32144" rIns="64288" bIns="32144">
            <a:spAutoFit/>
          </a:bodyPr>
          <a:lstStyle/>
          <a:p>
            <a:pPr defTabSz="410730">
              <a:defRPr/>
            </a:pPr>
            <a:r>
              <a:rPr lang="en-US" sz="1400" b="1" dirty="0">
                <a:solidFill>
                  <a:srgbClr val="4F81BD">
                    <a:lumMod val="50000"/>
                  </a:srgbClr>
                </a:solidFill>
                <a:latin typeface="Calibri"/>
              </a:rPr>
              <a:t>QUESTION – </a:t>
            </a:r>
            <a:r>
              <a:rPr lang="en-CA" sz="1400" dirty="0">
                <a:solidFill>
                  <a:srgbClr val="4F81BD">
                    <a:lumMod val="50000"/>
                  </a:srgbClr>
                </a:solidFill>
                <a:latin typeface="Calibri"/>
              </a:rPr>
              <a:t>In the next six months, do you think the Canadian economy will become stronger, weaker, or will there be no change?</a:t>
            </a:r>
          </a:p>
          <a:p>
            <a:pPr defTabSz="410730">
              <a:defRPr/>
            </a:pPr>
            <a:endParaRPr lang="en-CA" sz="1400" dirty="0">
              <a:solidFill>
                <a:srgbClr val="4F81BD">
                  <a:lumMod val="50000"/>
                </a:srgbClr>
              </a:solidFill>
              <a:latin typeface="Calibri"/>
            </a:endParaRPr>
          </a:p>
        </p:txBody>
      </p:sp>
      <p:sp>
        <p:nvSpPr>
          <p:cNvPr id="11" name="Title 5"/>
          <p:cNvSpPr txBox="1">
            <a:spLocks/>
          </p:cNvSpPr>
          <p:nvPr/>
        </p:nvSpPr>
        <p:spPr bwMode="auto">
          <a:xfrm>
            <a:off x="232198" y="12700"/>
            <a:ext cx="6314869" cy="836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4400" kern="1200">
                <a:solidFill>
                  <a:schemeClr val="tx2">
                    <a:lumMod val="75000"/>
                  </a:schemeClr>
                </a:solidFill>
                <a:latin typeface="+mj-lt"/>
                <a:ea typeface="+mj-ea"/>
                <a:cs typeface="+mj-cs"/>
              </a:defRPr>
            </a:lvl1pPr>
            <a:lvl2pPr algn="ctr" rtl="0" eaLnBrk="1" fontAlgn="base" hangingPunct="1">
              <a:spcBef>
                <a:spcPct val="0"/>
              </a:spcBef>
              <a:spcAft>
                <a:spcPct val="0"/>
              </a:spcAft>
              <a:defRPr sz="4400">
                <a:solidFill>
                  <a:schemeClr val="tx1"/>
                </a:solidFill>
                <a:latin typeface="Helvetica" pitchFamily="34" charset="0"/>
              </a:defRPr>
            </a:lvl2pPr>
            <a:lvl3pPr algn="ctr" rtl="0" eaLnBrk="1" fontAlgn="base" hangingPunct="1">
              <a:spcBef>
                <a:spcPct val="0"/>
              </a:spcBef>
              <a:spcAft>
                <a:spcPct val="0"/>
              </a:spcAft>
              <a:defRPr sz="4400">
                <a:solidFill>
                  <a:schemeClr val="tx1"/>
                </a:solidFill>
                <a:latin typeface="Helvetica" pitchFamily="34" charset="0"/>
              </a:defRPr>
            </a:lvl3pPr>
            <a:lvl4pPr algn="ctr" rtl="0" eaLnBrk="1" fontAlgn="base" hangingPunct="1">
              <a:spcBef>
                <a:spcPct val="0"/>
              </a:spcBef>
              <a:spcAft>
                <a:spcPct val="0"/>
              </a:spcAft>
              <a:defRPr sz="4400">
                <a:solidFill>
                  <a:schemeClr val="tx1"/>
                </a:solidFill>
                <a:latin typeface="Helvetica" pitchFamily="34" charset="0"/>
              </a:defRPr>
            </a:lvl4pPr>
            <a:lvl5pPr algn="ctr" rtl="0" eaLnBrk="1" fontAlgn="base" hangingPunct="1">
              <a:spcBef>
                <a:spcPct val="0"/>
              </a:spcBef>
              <a:spcAft>
                <a:spcPct val="0"/>
              </a:spcAft>
              <a:defRPr sz="4400">
                <a:solidFill>
                  <a:schemeClr val="tx1"/>
                </a:solidFill>
                <a:latin typeface="Helvetica" pitchFamily="34" charset="0"/>
              </a:defRPr>
            </a:lvl5pPr>
            <a:lvl6pPr marL="457200" algn="ctr" rtl="0" eaLnBrk="1" fontAlgn="base" hangingPunct="1">
              <a:spcBef>
                <a:spcPct val="0"/>
              </a:spcBef>
              <a:spcAft>
                <a:spcPct val="0"/>
              </a:spcAft>
              <a:defRPr sz="4400">
                <a:solidFill>
                  <a:schemeClr val="tx1"/>
                </a:solidFill>
                <a:latin typeface="Helvetica" pitchFamily="34" charset="0"/>
              </a:defRPr>
            </a:lvl6pPr>
            <a:lvl7pPr marL="914400" algn="ctr" rtl="0" eaLnBrk="1" fontAlgn="base" hangingPunct="1">
              <a:spcBef>
                <a:spcPct val="0"/>
              </a:spcBef>
              <a:spcAft>
                <a:spcPct val="0"/>
              </a:spcAft>
              <a:defRPr sz="4400">
                <a:solidFill>
                  <a:schemeClr val="tx1"/>
                </a:solidFill>
                <a:latin typeface="Helvetica" pitchFamily="34" charset="0"/>
              </a:defRPr>
            </a:lvl7pPr>
            <a:lvl8pPr marL="1371600" algn="ctr" rtl="0" eaLnBrk="1" fontAlgn="base" hangingPunct="1">
              <a:spcBef>
                <a:spcPct val="0"/>
              </a:spcBef>
              <a:spcAft>
                <a:spcPct val="0"/>
              </a:spcAft>
              <a:defRPr sz="4400">
                <a:solidFill>
                  <a:schemeClr val="tx1"/>
                </a:solidFill>
                <a:latin typeface="Helvetica" pitchFamily="34" charset="0"/>
              </a:defRPr>
            </a:lvl8pPr>
            <a:lvl9pPr marL="1828800" algn="ctr" rtl="0" eaLnBrk="1" fontAlgn="base" hangingPunct="1">
              <a:spcBef>
                <a:spcPct val="0"/>
              </a:spcBef>
              <a:spcAft>
                <a:spcPct val="0"/>
              </a:spcAft>
              <a:defRPr sz="4400">
                <a:solidFill>
                  <a:schemeClr val="tx1"/>
                </a:solidFill>
                <a:latin typeface="Helvetica" pitchFamily="34" charset="0"/>
              </a:defRPr>
            </a:lvl9pPr>
          </a:lstStyle>
          <a:p>
            <a:pPr algn="l"/>
            <a:r>
              <a:rPr lang="en-CA" sz="2800" dirty="0"/>
              <a:t>Expected change in Canadian economy</a:t>
            </a:r>
            <a:endParaRPr lang="en-CA" sz="2700" dirty="0"/>
          </a:p>
        </p:txBody>
      </p:sp>
      <p:sp>
        <p:nvSpPr>
          <p:cNvPr id="15" name="Slide Number Placeholder 3"/>
          <p:cNvSpPr txBox="1">
            <a:spLocks/>
          </p:cNvSpPr>
          <p:nvPr/>
        </p:nvSpPr>
        <p:spPr>
          <a:xfrm>
            <a:off x="8229600" y="6356350"/>
            <a:ext cx="609600" cy="365125"/>
          </a:xfrm>
          <a:prstGeom prst="rect">
            <a:avLst/>
          </a:prstGeom>
        </p:spPr>
        <p:txBody>
          <a:bodyPr vert="horz" lIns="91440" tIns="45720" rIns="91440" bIns="45720" rtlCol="0" anchor="ctr"/>
          <a:lstStyle>
            <a:defPPr>
              <a:defRPr lang="en-CA"/>
            </a:defPPr>
            <a:lvl1pPr algn="r" rtl="0" fontAlgn="auto">
              <a:spcBef>
                <a:spcPts val="0"/>
              </a:spcBef>
              <a:spcAft>
                <a:spcPts val="0"/>
              </a:spcAft>
              <a:defRPr sz="1600" kern="1200">
                <a:solidFill>
                  <a:schemeClr val="bg1">
                    <a:lumMod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CCBEA7BD-2368-44CB-8423-B071BE31EC1E}" type="slidenum">
              <a:rPr lang="en-CA" sz="2400" smtClean="0">
                <a:solidFill>
                  <a:schemeClr val="bg1">
                    <a:lumMod val="50000"/>
                  </a:schemeClr>
                </a:solidFill>
              </a:rPr>
              <a:pPr/>
              <a:t>11</a:t>
            </a:fld>
            <a:endParaRPr lang="en-CA" sz="2400" dirty="0">
              <a:solidFill>
                <a:schemeClr val="bg1">
                  <a:lumMod val="50000"/>
                </a:schemeClr>
              </a:solidFill>
            </a:endParaRPr>
          </a:p>
        </p:txBody>
      </p:sp>
      <p:graphicFrame>
        <p:nvGraphicFramePr>
          <p:cNvPr id="13" name="Chart 12"/>
          <p:cNvGraphicFramePr>
            <a:graphicFrameLocks/>
          </p:cNvGraphicFramePr>
          <p:nvPr>
            <p:extLst>
              <p:ext uri="{D42A27DB-BD31-4B8C-83A1-F6EECF244321}">
                <p14:modId xmlns:p14="http://schemas.microsoft.com/office/powerpoint/2010/main" val="1295373623"/>
              </p:ext>
            </p:extLst>
          </p:nvPr>
        </p:nvGraphicFramePr>
        <p:xfrm>
          <a:off x="0" y="960165"/>
          <a:ext cx="7543800" cy="41695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0957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p:cNvSpPr>
            <a:spLocks noGrp="1"/>
          </p:cNvSpPr>
          <p:nvPr>
            <p:ph type="sldNum" sz="quarter" idx="4294967295"/>
          </p:nvPr>
        </p:nvSpPr>
        <p:spPr>
          <a:xfrm>
            <a:off x="8229599" y="6356350"/>
            <a:ext cx="566851" cy="365125"/>
          </a:xfrm>
        </p:spPr>
        <p:txBody>
          <a:bodyPr/>
          <a:lstStyle/>
          <a:p>
            <a:fld id="{CCBEA7BD-2368-44CB-8423-B071BE31EC1E}" type="slidenum">
              <a:rPr lang="en-CA" sz="2400" smtClean="0">
                <a:solidFill>
                  <a:schemeClr val="bg1">
                    <a:lumMod val="50000"/>
                  </a:schemeClr>
                </a:solidFill>
              </a:rPr>
              <a:pPr/>
              <a:t>12</a:t>
            </a:fld>
            <a:endParaRPr lang="en-CA" sz="2400" dirty="0">
              <a:solidFill>
                <a:schemeClr val="bg1">
                  <a:lumMod val="50000"/>
                </a:schemeClr>
              </a:solidFill>
            </a:endParaRPr>
          </a:p>
        </p:txBody>
      </p:sp>
      <p:sp>
        <p:nvSpPr>
          <p:cNvPr id="6" name="Title 5"/>
          <p:cNvSpPr>
            <a:spLocks noGrp="1"/>
          </p:cNvSpPr>
          <p:nvPr>
            <p:ph type="title" idx="4294967295"/>
          </p:nvPr>
        </p:nvSpPr>
        <p:spPr>
          <a:xfrm>
            <a:off x="232199" y="12700"/>
            <a:ext cx="6314869" cy="836613"/>
          </a:xfrm>
        </p:spPr>
        <p:txBody>
          <a:bodyPr>
            <a:noAutofit/>
          </a:bodyPr>
          <a:lstStyle/>
          <a:p>
            <a:pPr algn="l"/>
            <a:r>
              <a:rPr lang="en-CA" sz="2800" dirty="0"/>
              <a:t>Expected change in Canadian economy</a:t>
            </a:r>
          </a:p>
        </p:txBody>
      </p:sp>
      <p:sp>
        <p:nvSpPr>
          <p:cNvPr id="11" name="Rectangle 10"/>
          <p:cNvSpPr/>
          <p:nvPr/>
        </p:nvSpPr>
        <p:spPr>
          <a:xfrm>
            <a:off x="232200" y="5500109"/>
            <a:ext cx="8911800" cy="711247"/>
          </a:xfrm>
          <a:prstGeom prst="rect">
            <a:avLst/>
          </a:prstGeom>
        </p:spPr>
        <p:txBody>
          <a:bodyPr wrap="square" lIns="64288" tIns="32144" rIns="64288" bIns="32144">
            <a:spAutoFit/>
          </a:bodyPr>
          <a:lstStyle/>
          <a:p>
            <a:pPr defTabSz="410730">
              <a:defRPr/>
            </a:pPr>
            <a:r>
              <a:rPr lang="en-US" sz="1400" b="1" dirty="0">
                <a:solidFill>
                  <a:srgbClr val="4F81BD">
                    <a:lumMod val="50000"/>
                  </a:srgbClr>
                </a:solidFill>
                <a:latin typeface="Calibri"/>
              </a:rPr>
              <a:t>QUESTION – </a:t>
            </a:r>
            <a:r>
              <a:rPr lang="en-CA" sz="1400" dirty="0">
                <a:solidFill>
                  <a:srgbClr val="4F81BD">
                    <a:lumMod val="50000"/>
                  </a:srgbClr>
                </a:solidFill>
                <a:latin typeface="Calibri"/>
              </a:rPr>
              <a:t>In the next six months, do you think the Canadian economy will become stronger, weaker, or will there be no change?</a:t>
            </a:r>
          </a:p>
          <a:p>
            <a:pPr defTabSz="410730">
              <a:defRPr/>
            </a:pPr>
            <a:endParaRPr lang="en-CA" sz="1400" dirty="0">
              <a:solidFill>
                <a:srgbClr val="4F81BD">
                  <a:lumMod val="50000"/>
                </a:srgbClr>
              </a:solidFill>
              <a:latin typeface="Calibri"/>
            </a:endParaRPr>
          </a:p>
        </p:txBody>
      </p:sp>
      <p:sp>
        <p:nvSpPr>
          <p:cNvPr id="12" name="Rectangle 11">
            <a:extLst>
              <a:ext uri="{FF2B5EF4-FFF2-40B4-BE49-F238E27FC236}">
                <a16:creationId xmlns:a16="http://schemas.microsoft.com/office/drawing/2014/main" id="{B655CD02-6F58-416E-A7D3-B8F48AD16AE8}"/>
              </a:ext>
            </a:extLst>
          </p:cNvPr>
          <p:cNvSpPr/>
          <p:nvPr/>
        </p:nvSpPr>
        <p:spPr>
          <a:xfrm>
            <a:off x="245188" y="5253887"/>
            <a:ext cx="2819400" cy="246221"/>
          </a:xfrm>
          <a:prstGeom prst="rect">
            <a:avLst/>
          </a:prstGeom>
        </p:spPr>
        <p:txBody>
          <a:bodyPr wrap="square">
            <a:spAutoFit/>
          </a:bodyPr>
          <a:lstStyle>
            <a:defPPr>
              <a:defRPr lang="en-CA"/>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CA" sz="1000" b="1" dirty="0">
                <a:solidFill>
                  <a:schemeClr val="tx2">
                    <a:lumMod val="75000"/>
                  </a:schemeClr>
                </a:solidFill>
                <a:latin typeface="Calibri"/>
              </a:rPr>
              <a:t>*Charts may not add up to 100 due to rounding</a:t>
            </a:r>
            <a:r>
              <a:rPr lang="en-CA" sz="1000" b="1" dirty="0">
                <a:solidFill>
                  <a:schemeClr val="tx2">
                    <a:lumMod val="75000"/>
                  </a:schemeClr>
                </a:solidFill>
                <a:latin typeface="+mn-lt"/>
              </a:rPr>
              <a:t>.</a:t>
            </a:r>
            <a:endParaRPr lang="en-CA" sz="1000" b="1" dirty="0">
              <a:solidFill>
                <a:schemeClr val="tx2">
                  <a:lumMod val="75000"/>
                </a:schemeClr>
              </a:solidFill>
              <a:latin typeface="Calibri"/>
            </a:endParaRPr>
          </a:p>
        </p:txBody>
      </p:sp>
      <p:grpSp>
        <p:nvGrpSpPr>
          <p:cNvPr id="2" name="Group 1"/>
          <p:cNvGrpSpPr/>
          <p:nvPr/>
        </p:nvGrpSpPr>
        <p:grpSpPr>
          <a:xfrm>
            <a:off x="1067072" y="630987"/>
            <a:ext cx="6961297" cy="5047396"/>
            <a:chOff x="-23884" y="822268"/>
            <a:chExt cx="6162674" cy="4608236"/>
          </a:xfrm>
        </p:grpSpPr>
        <p:graphicFrame>
          <p:nvGraphicFramePr>
            <p:cNvPr id="8" name="Chart 1"/>
            <p:cNvGraphicFramePr>
              <a:graphicFrameLocks/>
            </p:cNvGraphicFramePr>
            <p:nvPr>
              <p:extLst>
                <p:ext uri="{D42A27DB-BD31-4B8C-83A1-F6EECF244321}">
                  <p14:modId xmlns:p14="http://schemas.microsoft.com/office/powerpoint/2010/main" val="2240285443"/>
                </p:ext>
              </p:extLst>
            </p:nvPr>
          </p:nvGraphicFramePr>
          <p:xfrm>
            <a:off x="-23884" y="822268"/>
            <a:ext cx="6162674" cy="4608236"/>
          </p:xfrm>
          <a:graphic>
            <a:graphicData uri="http://schemas.openxmlformats.org/drawingml/2006/chart">
              <c:chart xmlns:c="http://schemas.openxmlformats.org/drawingml/2006/chart" xmlns:r="http://schemas.openxmlformats.org/officeDocument/2006/relationships" r:id="rId2"/>
            </a:graphicData>
          </a:graphic>
        </p:graphicFrame>
        <p:grpSp>
          <p:nvGrpSpPr>
            <p:cNvPr id="22" name="Group 21"/>
            <p:cNvGrpSpPr/>
            <p:nvPr/>
          </p:nvGrpSpPr>
          <p:grpSpPr>
            <a:xfrm>
              <a:off x="2528264" y="2222743"/>
              <a:ext cx="1281736" cy="1653808"/>
              <a:chOff x="252328" y="3505200"/>
              <a:chExt cx="1195472" cy="1572230"/>
            </a:xfrm>
          </p:grpSpPr>
          <p:grpSp>
            <p:nvGrpSpPr>
              <p:cNvPr id="20" name="Group 19"/>
              <p:cNvGrpSpPr/>
              <p:nvPr/>
            </p:nvGrpSpPr>
            <p:grpSpPr>
              <a:xfrm>
                <a:off x="252328" y="3505200"/>
                <a:ext cx="1195472" cy="1572230"/>
                <a:chOff x="2667000" y="2362200"/>
                <a:chExt cx="1143000" cy="1473965"/>
              </a:xfrm>
            </p:grpSpPr>
            <p:sp>
              <p:nvSpPr>
                <p:cNvPr id="3" name="Flowchart: Connector 2"/>
                <p:cNvSpPr/>
                <p:nvPr/>
              </p:nvSpPr>
              <p:spPr>
                <a:xfrm>
                  <a:off x="2667000" y="2362200"/>
                  <a:ext cx="1143000" cy="1143000"/>
                </a:xfrm>
                <a:prstGeom prst="flowChartConnector">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solidFill>
                  </a:endParaRPr>
                </a:p>
              </p:txBody>
            </p:sp>
            <p:sp>
              <p:nvSpPr>
                <p:cNvPr id="17" name="TextBox 16"/>
                <p:cNvSpPr txBox="1"/>
                <p:nvPr/>
              </p:nvSpPr>
              <p:spPr>
                <a:xfrm>
                  <a:off x="2667000" y="2408653"/>
                  <a:ext cx="1143000" cy="1427512"/>
                </a:xfrm>
                <a:prstGeom prst="rect">
                  <a:avLst/>
                </a:prstGeom>
                <a:noFill/>
              </p:spPr>
              <p:txBody>
                <a:bodyPr wrap="square" rtlCol="0">
                  <a:spAutoFit/>
                </a:bodyPr>
                <a:lstStyle/>
                <a:p>
                  <a:pPr indent="0" algn="ctr">
                    <a:lnSpc>
                      <a:spcPct val="150000"/>
                    </a:lnSpc>
                    <a:buNone/>
                  </a:pPr>
                  <a:r>
                    <a:rPr lang="fr-CA" sz="2400" b="1" dirty="0">
                      <a:solidFill>
                        <a:schemeClr val="tx2">
                          <a:lumMod val="75000"/>
                        </a:schemeClr>
                      </a:solidFill>
                      <a:latin typeface="+mn-lt"/>
                    </a:rPr>
                    <a:t>Net score</a:t>
                  </a:r>
                </a:p>
                <a:p>
                  <a:pPr indent="0" algn="ctr">
                    <a:lnSpc>
                      <a:spcPct val="150000"/>
                    </a:lnSpc>
                    <a:buNone/>
                  </a:pPr>
                  <a:r>
                    <a:rPr lang="fr-CA" sz="2400" b="1" dirty="0">
                      <a:solidFill>
                        <a:schemeClr val="tx2">
                          <a:lumMod val="75000"/>
                        </a:schemeClr>
                      </a:solidFill>
                      <a:latin typeface="+mn-lt"/>
                    </a:rPr>
                    <a:t> </a:t>
                  </a:r>
                  <a:r>
                    <a:rPr lang="en-US" sz="2400" b="1" dirty="0">
                      <a:solidFill>
                        <a:schemeClr val="tx2">
                          <a:lumMod val="75000"/>
                        </a:schemeClr>
                      </a:solidFill>
                      <a:latin typeface="+mn-lt"/>
                    </a:rPr>
                    <a:t>+2.0</a:t>
                  </a:r>
                </a:p>
                <a:p>
                  <a:pPr indent="0" algn="ctr">
                    <a:lnSpc>
                      <a:spcPct val="150000"/>
                    </a:lnSpc>
                    <a:buNone/>
                  </a:pPr>
                  <a:endParaRPr lang="fr-CA" sz="2400" b="1" dirty="0">
                    <a:solidFill>
                      <a:schemeClr val="tx2">
                        <a:lumMod val="75000"/>
                      </a:schemeClr>
                    </a:solidFill>
                    <a:latin typeface="+mn-lt"/>
                  </a:endParaRPr>
                </a:p>
              </p:txBody>
            </p:sp>
          </p:grpSp>
          <p:cxnSp>
            <p:nvCxnSpPr>
              <p:cNvPr id="10" name="Straight Connector 9"/>
              <p:cNvCxnSpPr/>
              <p:nvPr/>
            </p:nvCxnSpPr>
            <p:spPr>
              <a:xfrm>
                <a:off x="252328" y="4091605"/>
                <a:ext cx="1195472"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875747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543800" y="4483422"/>
            <a:ext cx="1600200" cy="646331"/>
          </a:xfrm>
          <a:prstGeom prst="rect">
            <a:avLst/>
          </a:prstGeom>
          <a:noFill/>
        </p:spPr>
        <p:txBody>
          <a:bodyPr wrap="square" rtlCol="0">
            <a:spAutoFit/>
          </a:bodyPr>
          <a:lstStyle/>
          <a:p>
            <a:r>
              <a:rPr lang="en-CA" sz="1200" b="1" dirty="0">
                <a:solidFill>
                  <a:schemeClr val="tx2">
                    <a:lumMod val="75000"/>
                  </a:schemeClr>
                </a:solidFill>
                <a:latin typeface="+mn-lt"/>
              </a:rPr>
              <a:t>*Charts may not add up to 100 due to rounding</a:t>
            </a:r>
          </a:p>
        </p:txBody>
      </p:sp>
      <p:graphicFrame>
        <p:nvGraphicFramePr>
          <p:cNvPr id="12" name="Table 11"/>
          <p:cNvGraphicFramePr>
            <a:graphicFrameLocks noGrp="1"/>
          </p:cNvGraphicFramePr>
          <p:nvPr>
            <p:extLst>
              <p:ext uri="{D42A27DB-BD31-4B8C-83A1-F6EECF244321}">
                <p14:modId xmlns:p14="http://schemas.microsoft.com/office/powerpoint/2010/main" val="372057477"/>
              </p:ext>
            </p:extLst>
          </p:nvPr>
        </p:nvGraphicFramePr>
        <p:xfrm>
          <a:off x="7699190" y="893063"/>
          <a:ext cx="1140009" cy="3260167"/>
        </p:xfrm>
        <a:graphic>
          <a:graphicData uri="http://schemas.openxmlformats.org/drawingml/2006/table">
            <a:tbl>
              <a:tblPr firstRow="1" bandRow="1">
                <a:tableStyleId>{5C22544A-7EE6-4342-B048-85BDC9FD1C3A}</a:tableStyleId>
              </a:tblPr>
              <a:tblGrid>
                <a:gridCol w="1140009">
                  <a:extLst>
                    <a:ext uri="{9D8B030D-6E8A-4147-A177-3AD203B41FA5}">
                      <a16:colId xmlns:a16="http://schemas.microsoft.com/office/drawing/2014/main" val="20000"/>
                    </a:ext>
                  </a:extLst>
                </a:gridCol>
              </a:tblGrid>
              <a:tr h="445153">
                <a:tc>
                  <a:txBody>
                    <a:bodyPr/>
                    <a:lstStyle/>
                    <a:p>
                      <a:pPr algn="ctr"/>
                      <a:r>
                        <a:rPr lang="en-CA" sz="1600" b="1" dirty="0">
                          <a:solidFill>
                            <a:schemeClr val="tx2">
                              <a:lumMod val="75000"/>
                            </a:schemeClr>
                          </a:solidFill>
                        </a:rPr>
                        <a:t>Net</a:t>
                      </a:r>
                      <a:r>
                        <a:rPr lang="en-CA" sz="1600" b="1" baseline="0" dirty="0">
                          <a:solidFill>
                            <a:schemeClr val="tx2">
                              <a:lumMod val="75000"/>
                            </a:schemeClr>
                          </a:solidFill>
                        </a:rPr>
                        <a:t> Score</a:t>
                      </a:r>
                      <a:r>
                        <a:rPr lang="en-CA" sz="1400" b="1" dirty="0">
                          <a:solidFill>
                            <a:schemeClr val="tx2">
                              <a:lumMod val="75000"/>
                            </a:schemeClr>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r h="609483">
                <a:tc>
                  <a:txBody>
                    <a:bodyPr/>
                    <a:lstStyle/>
                    <a:p>
                      <a:pPr algn="ctr"/>
                      <a:r>
                        <a:rPr lang="fr-CA" sz="1400" b="1" dirty="0">
                          <a:solidFill>
                            <a:schemeClr val="tx2">
                              <a:lumMod val="75000"/>
                            </a:schemeClr>
                          </a:solidFill>
                        </a:rPr>
                        <a:t>+51.0</a:t>
                      </a:r>
                      <a:endParaRPr lang="en-CA" sz="1400" b="1" dirty="0">
                        <a:solidFill>
                          <a:schemeClr val="tx2">
                            <a:lumMod val="7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445153">
                <a:tc>
                  <a:txBody>
                    <a:bodyPr/>
                    <a:lstStyle/>
                    <a:p>
                      <a:pPr algn="ctr"/>
                      <a:endParaRPr lang="en-CA" sz="1400" b="1" dirty="0">
                        <a:solidFill>
                          <a:schemeClr val="tx2">
                            <a:lumMod val="7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r h="708198">
                <a:tc>
                  <a:txBody>
                    <a:bodyPr/>
                    <a:lstStyle/>
                    <a:p>
                      <a:pPr algn="ctr"/>
                      <a:r>
                        <a:rPr lang="en-CA" sz="1400" b="1" dirty="0">
                          <a:solidFill>
                            <a:schemeClr val="tx2">
                              <a:lumMod val="75000"/>
                            </a:schemeClr>
                          </a:solidFill>
                        </a:rPr>
                        <a:t>+51.8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r h="445153">
                <a:tc>
                  <a:txBody>
                    <a:bodyPr/>
                    <a:lstStyle/>
                    <a:p>
                      <a:pPr algn="ctr"/>
                      <a:endParaRPr lang="en-CA" sz="1400" b="1" dirty="0">
                        <a:solidFill>
                          <a:schemeClr val="tx2">
                            <a:lumMod val="7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r h="607027">
                <a:tc>
                  <a:txBody>
                    <a:bodyPr/>
                    <a:lstStyle/>
                    <a:p>
                      <a:pPr algn="ctr"/>
                      <a:r>
                        <a:rPr lang="en-CA" sz="1400" b="1" dirty="0">
                          <a:solidFill>
                            <a:schemeClr val="tx2">
                              <a:lumMod val="75000"/>
                            </a:schemeClr>
                          </a:solidFill>
                        </a:rPr>
                        <a:t>+49.1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21" name="Rectangle 20"/>
          <p:cNvSpPr/>
          <p:nvPr/>
        </p:nvSpPr>
        <p:spPr>
          <a:xfrm>
            <a:off x="182960" y="5515766"/>
            <a:ext cx="8911800" cy="711247"/>
          </a:xfrm>
          <a:prstGeom prst="rect">
            <a:avLst/>
          </a:prstGeom>
        </p:spPr>
        <p:txBody>
          <a:bodyPr wrap="square" lIns="64288" tIns="32144" rIns="64288" bIns="32144">
            <a:spAutoFit/>
          </a:bodyPr>
          <a:lstStyle/>
          <a:p>
            <a:pPr defTabSz="410730">
              <a:defRPr/>
            </a:pPr>
            <a:r>
              <a:rPr lang="en-US" sz="1400" b="1" dirty="0">
                <a:solidFill>
                  <a:srgbClr val="4F81BD">
                    <a:lumMod val="50000"/>
                  </a:srgbClr>
                </a:solidFill>
                <a:latin typeface="Calibri"/>
              </a:rPr>
              <a:t>QUESTION – </a:t>
            </a:r>
            <a:r>
              <a:rPr lang="en-CA" sz="1400" dirty="0">
                <a:solidFill>
                  <a:srgbClr val="4F81BD">
                    <a:lumMod val="50000"/>
                  </a:srgbClr>
                </a:solidFill>
                <a:latin typeface="Calibri"/>
              </a:rPr>
              <a:t>In the past six months, have the sales in Canada for your organization increased, stayed the same or decreased?</a:t>
            </a:r>
          </a:p>
          <a:p>
            <a:pPr defTabSz="410730">
              <a:defRPr/>
            </a:pPr>
            <a:endParaRPr lang="en-CA" sz="1400" dirty="0">
              <a:solidFill>
                <a:srgbClr val="4F81BD">
                  <a:lumMod val="50000"/>
                </a:srgbClr>
              </a:solidFill>
              <a:latin typeface="Calibri"/>
            </a:endParaRPr>
          </a:p>
        </p:txBody>
      </p:sp>
      <p:sp>
        <p:nvSpPr>
          <p:cNvPr id="11" name="Title 5"/>
          <p:cNvSpPr txBox="1">
            <a:spLocks/>
          </p:cNvSpPr>
          <p:nvPr/>
        </p:nvSpPr>
        <p:spPr bwMode="auto">
          <a:xfrm>
            <a:off x="232198" y="12700"/>
            <a:ext cx="6314869" cy="836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4400" kern="1200">
                <a:solidFill>
                  <a:schemeClr val="tx2">
                    <a:lumMod val="75000"/>
                  </a:schemeClr>
                </a:solidFill>
                <a:latin typeface="+mj-lt"/>
                <a:ea typeface="+mj-ea"/>
                <a:cs typeface="+mj-cs"/>
              </a:defRPr>
            </a:lvl1pPr>
            <a:lvl2pPr algn="ctr" rtl="0" eaLnBrk="1" fontAlgn="base" hangingPunct="1">
              <a:spcBef>
                <a:spcPct val="0"/>
              </a:spcBef>
              <a:spcAft>
                <a:spcPct val="0"/>
              </a:spcAft>
              <a:defRPr sz="4400">
                <a:solidFill>
                  <a:schemeClr val="tx1"/>
                </a:solidFill>
                <a:latin typeface="Helvetica" pitchFamily="34" charset="0"/>
              </a:defRPr>
            </a:lvl2pPr>
            <a:lvl3pPr algn="ctr" rtl="0" eaLnBrk="1" fontAlgn="base" hangingPunct="1">
              <a:spcBef>
                <a:spcPct val="0"/>
              </a:spcBef>
              <a:spcAft>
                <a:spcPct val="0"/>
              </a:spcAft>
              <a:defRPr sz="4400">
                <a:solidFill>
                  <a:schemeClr val="tx1"/>
                </a:solidFill>
                <a:latin typeface="Helvetica" pitchFamily="34" charset="0"/>
              </a:defRPr>
            </a:lvl3pPr>
            <a:lvl4pPr algn="ctr" rtl="0" eaLnBrk="1" fontAlgn="base" hangingPunct="1">
              <a:spcBef>
                <a:spcPct val="0"/>
              </a:spcBef>
              <a:spcAft>
                <a:spcPct val="0"/>
              </a:spcAft>
              <a:defRPr sz="4400">
                <a:solidFill>
                  <a:schemeClr val="tx1"/>
                </a:solidFill>
                <a:latin typeface="Helvetica" pitchFamily="34" charset="0"/>
              </a:defRPr>
            </a:lvl4pPr>
            <a:lvl5pPr algn="ctr" rtl="0" eaLnBrk="1" fontAlgn="base" hangingPunct="1">
              <a:spcBef>
                <a:spcPct val="0"/>
              </a:spcBef>
              <a:spcAft>
                <a:spcPct val="0"/>
              </a:spcAft>
              <a:defRPr sz="4400">
                <a:solidFill>
                  <a:schemeClr val="tx1"/>
                </a:solidFill>
                <a:latin typeface="Helvetica" pitchFamily="34" charset="0"/>
              </a:defRPr>
            </a:lvl5pPr>
            <a:lvl6pPr marL="457200" algn="ctr" rtl="0" eaLnBrk="1" fontAlgn="base" hangingPunct="1">
              <a:spcBef>
                <a:spcPct val="0"/>
              </a:spcBef>
              <a:spcAft>
                <a:spcPct val="0"/>
              </a:spcAft>
              <a:defRPr sz="4400">
                <a:solidFill>
                  <a:schemeClr val="tx1"/>
                </a:solidFill>
                <a:latin typeface="Helvetica" pitchFamily="34" charset="0"/>
              </a:defRPr>
            </a:lvl6pPr>
            <a:lvl7pPr marL="914400" algn="ctr" rtl="0" eaLnBrk="1" fontAlgn="base" hangingPunct="1">
              <a:spcBef>
                <a:spcPct val="0"/>
              </a:spcBef>
              <a:spcAft>
                <a:spcPct val="0"/>
              </a:spcAft>
              <a:defRPr sz="4400">
                <a:solidFill>
                  <a:schemeClr val="tx1"/>
                </a:solidFill>
                <a:latin typeface="Helvetica" pitchFamily="34" charset="0"/>
              </a:defRPr>
            </a:lvl7pPr>
            <a:lvl8pPr marL="1371600" algn="ctr" rtl="0" eaLnBrk="1" fontAlgn="base" hangingPunct="1">
              <a:spcBef>
                <a:spcPct val="0"/>
              </a:spcBef>
              <a:spcAft>
                <a:spcPct val="0"/>
              </a:spcAft>
              <a:defRPr sz="4400">
                <a:solidFill>
                  <a:schemeClr val="tx1"/>
                </a:solidFill>
                <a:latin typeface="Helvetica" pitchFamily="34" charset="0"/>
              </a:defRPr>
            </a:lvl8pPr>
            <a:lvl9pPr marL="1828800" algn="ctr" rtl="0" eaLnBrk="1" fontAlgn="base" hangingPunct="1">
              <a:spcBef>
                <a:spcPct val="0"/>
              </a:spcBef>
              <a:spcAft>
                <a:spcPct val="0"/>
              </a:spcAft>
              <a:defRPr sz="4400">
                <a:solidFill>
                  <a:schemeClr val="tx1"/>
                </a:solidFill>
                <a:latin typeface="Helvetica" pitchFamily="34" charset="0"/>
              </a:defRPr>
            </a:lvl9pPr>
          </a:lstStyle>
          <a:p>
            <a:pPr algn="l"/>
            <a:r>
              <a:rPr lang="en-CA" sz="2800" dirty="0"/>
              <a:t>Change in sales in past six months</a:t>
            </a:r>
            <a:endParaRPr lang="en-CA" sz="2700" dirty="0"/>
          </a:p>
        </p:txBody>
      </p:sp>
      <p:sp>
        <p:nvSpPr>
          <p:cNvPr id="15" name="Slide Number Placeholder 3"/>
          <p:cNvSpPr txBox="1">
            <a:spLocks/>
          </p:cNvSpPr>
          <p:nvPr/>
        </p:nvSpPr>
        <p:spPr>
          <a:xfrm>
            <a:off x="8229600" y="6356350"/>
            <a:ext cx="609600" cy="365125"/>
          </a:xfrm>
          <a:prstGeom prst="rect">
            <a:avLst/>
          </a:prstGeom>
        </p:spPr>
        <p:txBody>
          <a:bodyPr vert="horz" lIns="91440" tIns="45720" rIns="91440" bIns="45720" rtlCol="0" anchor="ctr"/>
          <a:lstStyle>
            <a:defPPr>
              <a:defRPr lang="en-CA"/>
            </a:defPPr>
            <a:lvl1pPr algn="r" rtl="0" fontAlgn="auto">
              <a:spcBef>
                <a:spcPts val="0"/>
              </a:spcBef>
              <a:spcAft>
                <a:spcPts val="0"/>
              </a:spcAft>
              <a:defRPr sz="1600" kern="1200">
                <a:solidFill>
                  <a:schemeClr val="bg1">
                    <a:lumMod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CCBEA7BD-2368-44CB-8423-B071BE31EC1E}" type="slidenum">
              <a:rPr lang="en-CA" sz="2400" smtClean="0">
                <a:solidFill>
                  <a:schemeClr val="bg1">
                    <a:lumMod val="50000"/>
                  </a:schemeClr>
                </a:solidFill>
              </a:rPr>
              <a:pPr/>
              <a:t>13</a:t>
            </a:fld>
            <a:endParaRPr lang="en-CA" sz="2400" dirty="0">
              <a:solidFill>
                <a:schemeClr val="bg1">
                  <a:lumMod val="50000"/>
                </a:schemeClr>
              </a:solidFill>
            </a:endParaRPr>
          </a:p>
        </p:txBody>
      </p:sp>
      <p:graphicFrame>
        <p:nvGraphicFramePr>
          <p:cNvPr id="13" name="Chart 12"/>
          <p:cNvGraphicFramePr>
            <a:graphicFrameLocks/>
          </p:cNvGraphicFramePr>
          <p:nvPr>
            <p:extLst>
              <p:ext uri="{D42A27DB-BD31-4B8C-83A1-F6EECF244321}">
                <p14:modId xmlns:p14="http://schemas.microsoft.com/office/powerpoint/2010/main" val="3225443074"/>
              </p:ext>
            </p:extLst>
          </p:nvPr>
        </p:nvGraphicFramePr>
        <p:xfrm>
          <a:off x="0" y="960165"/>
          <a:ext cx="7543800" cy="41695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6110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p:cNvSpPr>
            <a:spLocks noGrp="1"/>
          </p:cNvSpPr>
          <p:nvPr>
            <p:ph type="sldNum" sz="quarter" idx="4294967295"/>
          </p:nvPr>
        </p:nvSpPr>
        <p:spPr>
          <a:xfrm>
            <a:off x="8229599" y="6356350"/>
            <a:ext cx="566851" cy="365125"/>
          </a:xfrm>
        </p:spPr>
        <p:txBody>
          <a:bodyPr/>
          <a:lstStyle/>
          <a:p>
            <a:fld id="{CCBEA7BD-2368-44CB-8423-B071BE31EC1E}" type="slidenum">
              <a:rPr lang="en-CA" sz="2400" smtClean="0">
                <a:solidFill>
                  <a:schemeClr val="bg1">
                    <a:lumMod val="50000"/>
                  </a:schemeClr>
                </a:solidFill>
              </a:rPr>
              <a:pPr/>
              <a:t>14</a:t>
            </a:fld>
            <a:endParaRPr lang="en-CA" sz="2400" dirty="0">
              <a:solidFill>
                <a:schemeClr val="bg1">
                  <a:lumMod val="50000"/>
                </a:schemeClr>
              </a:solidFill>
            </a:endParaRPr>
          </a:p>
        </p:txBody>
      </p:sp>
      <p:sp>
        <p:nvSpPr>
          <p:cNvPr id="6" name="Title 5"/>
          <p:cNvSpPr>
            <a:spLocks noGrp="1"/>
          </p:cNvSpPr>
          <p:nvPr>
            <p:ph type="title" idx="4294967295"/>
          </p:nvPr>
        </p:nvSpPr>
        <p:spPr>
          <a:xfrm>
            <a:off x="232199" y="12700"/>
            <a:ext cx="6314869" cy="836613"/>
          </a:xfrm>
        </p:spPr>
        <p:txBody>
          <a:bodyPr>
            <a:noAutofit/>
          </a:bodyPr>
          <a:lstStyle/>
          <a:p>
            <a:pPr algn="l"/>
            <a:r>
              <a:rPr lang="en-CA" sz="2800" dirty="0"/>
              <a:t>Change in sales in past six months</a:t>
            </a:r>
          </a:p>
        </p:txBody>
      </p:sp>
      <p:sp>
        <p:nvSpPr>
          <p:cNvPr id="11" name="Rectangle 10"/>
          <p:cNvSpPr/>
          <p:nvPr/>
        </p:nvSpPr>
        <p:spPr>
          <a:xfrm>
            <a:off x="232200" y="5500109"/>
            <a:ext cx="8911800" cy="711247"/>
          </a:xfrm>
          <a:prstGeom prst="rect">
            <a:avLst/>
          </a:prstGeom>
        </p:spPr>
        <p:txBody>
          <a:bodyPr wrap="square" lIns="64288" tIns="32144" rIns="64288" bIns="32144">
            <a:spAutoFit/>
          </a:bodyPr>
          <a:lstStyle/>
          <a:p>
            <a:pPr defTabSz="410730">
              <a:defRPr/>
            </a:pPr>
            <a:r>
              <a:rPr lang="en-US" sz="1400" b="1" dirty="0">
                <a:solidFill>
                  <a:srgbClr val="4F81BD">
                    <a:lumMod val="50000"/>
                  </a:srgbClr>
                </a:solidFill>
                <a:latin typeface="Calibri"/>
              </a:rPr>
              <a:t>QUESTION – </a:t>
            </a:r>
            <a:r>
              <a:rPr lang="en-CA" sz="1400" dirty="0">
                <a:solidFill>
                  <a:srgbClr val="4F81BD">
                    <a:lumMod val="50000"/>
                  </a:srgbClr>
                </a:solidFill>
                <a:latin typeface="Calibri"/>
              </a:rPr>
              <a:t>In the past six months, have the sales in Canada for your organization increased, stayed the same or decreased?</a:t>
            </a:r>
          </a:p>
          <a:p>
            <a:pPr defTabSz="410730">
              <a:defRPr/>
            </a:pPr>
            <a:endParaRPr lang="en-CA" sz="1400" dirty="0">
              <a:solidFill>
                <a:srgbClr val="4F81BD">
                  <a:lumMod val="50000"/>
                </a:srgbClr>
              </a:solidFill>
              <a:latin typeface="Calibri"/>
            </a:endParaRPr>
          </a:p>
        </p:txBody>
      </p:sp>
      <p:sp>
        <p:nvSpPr>
          <p:cNvPr id="12" name="Rectangle 11">
            <a:extLst>
              <a:ext uri="{FF2B5EF4-FFF2-40B4-BE49-F238E27FC236}">
                <a16:creationId xmlns:a16="http://schemas.microsoft.com/office/drawing/2014/main" id="{B655CD02-6F58-416E-A7D3-B8F48AD16AE8}"/>
              </a:ext>
            </a:extLst>
          </p:cNvPr>
          <p:cNvSpPr/>
          <p:nvPr/>
        </p:nvSpPr>
        <p:spPr>
          <a:xfrm>
            <a:off x="245188" y="5253887"/>
            <a:ext cx="2819400" cy="246221"/>
          </a:xfrm>
          <a:prstGeom prst="rect">
            <a:avLst/>
          </a:prstGeom>
        </p:spPr>
        <p:txBody>
          <a:bodyPr wrap="square">
            <a:spAutoFit/>
          </a:bodyPr>
          <a:lstStyle>
            <a:defPPr>
              <a:defRPr lang="en-CA"/>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CA" sz="1000" b="1" dirty="0">
                <a:solidFill>
                  <a:schemeClr val="tx2">
                    <a:lumMod val="75000"/>
                  </a:schemeClr>
                </a:solidFill>
                <a:latin typeface="Calibri"/>
              </a:rPr>
              <a:t>*Charts may not add up to 100 due to rounding</a:t>
            </a:r>
            <a:r>
              <a:rPr lang="en-CA" sz="1000" b="1" dirty="0">
                <a:solidFill>
                  <a:schemeClr val="tx2">
                    <a:lumMod val="75000"/>
                  </a:schemeClr>
                </a:solidFill>
                <a:latin typeface="+mn-lt"/>
              </a:rPr>
              <a:t>.</a:t>
            </a:r>
            <a:endParaRPr lang="en-CA" sz="1000" b="1" dirty="0">
              <a:solidFill>
                <a:schemeClr val="tx2">
                  <a:lumMod val="75000"/>
                </a:schemeClr>
              </a:solidFill>
              <a:latin typeface="Calibri"/>
            </a:endParaRPr>
          </a:p>
        </p:txBody>
      </p:sp>
      <p:grpSp>
        <p:nvGrpSpPr>
          <p:cNvPr id="2" name="Group 1"/>
          <p:cNvGrpSpPr/>
          <p:nvPr/>
        </p:nvGrpSpPr>
        <p:grpSpPr>
          <a:xfrm>
            <a:off x="1067072" y="630987"/>
            <a:ext cx="6961297" cy="5047396"/>
            <a:chOff x="-23884" y="822268"/>
            <a:chExt cx="6162674" cy="4608236"/>
          </a:xfrm>
        </p:grpSpPr>
        <p:graphicFrame>
          <p:nvGraphicFramePr>
            <p:cNvPr id="8" name="Chart 1"/>
            <p:cNvGraphicFramePr>
              <a:graphicFrameLocks/>
            </p:cNvGraphicFramePr>
            <p:nvPr>
              <p:extLst>
                <p:ext uri="{D42A27DB-BD31-4B8C-83A1-F6EECF244321}">
                  <p14:modId xmlns:p14="http://schemas.microsoft.com/office/powerpoint/2010/main" val="3255820303"/>
                </p:ext>
              </p:extLst>
            </p:nvPr>
          </p:nvGraphicFramePr>
          <p:xfrm>
            <a:off x="-23884" y="822268"/>
            <a:ext cx="6162674" cy="4608236"/>
          </p:xfrm>
          <a:graphic>
            <a:graphicData uri="http://schemas.openxmlformats.org/drawingml/2006/chart">
              <c:chart xmlns:c="http://schemas.openxmlformats.org/drawingml/2006/chart" xmlns:r="http://schemas.openxmlformats.org/officeDocument/2006/relationships" r:id="rId2"/>
            </a:graphicData>
          </a:graphic>
        </p:graphicFrame>
        <p:grpSp>
          <p:nvGrpSpPr>
            <p:cNvPr id="22" name="Group 21"/>
            <p:cNvGrpSpPr/>
            <p:nvPr/>
          </p:nvGrpSpPr>
          <p:grpSpPr>
            <a:xfrm>
              <a:off x="2528264" y="2222743"/>
              <a:ext cx="1281736" cy="1653808"/>
              <a:chOff x="252328" y="3505200"/>
              <a:chExt cx="1195472" cy="1572230"/>
            </a:xfrm>
          </p:grpSpPr>
          <p:grpSp>
            <p:nvGrpSpPr>
              <p:cNvPr id="20" name="Group 19"/>
              <p:cNvGrpSpPr/>
              <p:nvPr/>
            </p:nvGrpSpPr>
            <p:grpSpPr>
              <a:xfrm>
                <a:off x="252328" y="3505200"/>
                <a:ext cx="1195472" cy="1572230"/>
                <a:chOff x="2667000" y="2362200"/>
                <a:chExt cx="1143000" cy="1473965"/>
              </a:xfrm>
            </p:grpSpPr>
            <p:sp>
              <p:nvSpPr>
                <p:cNvPr id="3" name="Flowchart: Connector 2"/>
                <p:cNvSpPr/>
                <p:nvPr/>
              </p:nvSpPr>
              <p:spPr>
                <a:xfrm>
                  <a:off x="2667000" y="2362200"/>
                  <a:ext cx="1143000" cy="1143000"/>
                </a:xfrm>
                <a:prstGeom prst="flowChartConnector">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solidFill>
                  </a:endParaRPr>
                </a:p>
              </p:txBody>
            </p:sp>
            <p:sp>
              <p:nvSpPr>
                <p:cNvPr id="17" name="TextBox 16"/>
                <p:cNvSpPr txBox="1"/>
                <p:nvPr/>
              </p:nvSpPr>
              <p:spPr>
                <a:xfrm>
                  <a:off x="2667000" y="2408653"/>
                  <a:ext cx="1143000" cy="1427512"/>
                </a:xfrm>
                <a:prstGeom prst="rect">
                  <a:avLst/>
                </a:prstGeom>
                <a:noFill/>
              </p:spPr>
              <p:txBody>
                <a:bodyPr wrap="square" rtlCol="0">
                  <a:spAutoFit/>
                </a:bodyPr>
                <a:lstStyle/>
                <a:p>
                  <a:pPr indent="0" algn="ctr">
                    <a:lnSpc>
                      <a:spcPct val="150000"/>
                    </a:lnSpc>
                    <a:buNone/>
                  </a:pPr>
                  <a:r>
                    <a:rPr lang="fr-CA" sz="2400" b="1" dirty="0">
                      <a:solidFill>
                        <a:schemeClr val="tx2">
                          <a:lumMod val="75000"/>
                        </a:schemeClr>
                      </a:solidFill>
                      <a:latin typeface="+mn-lt"/>
                    </a:rPr>
                    <a:t>Net score</a:t>
                  </a:r>
                </a:p>
                <a:p>
                  <a:pPr indent="0" algn="ctr">
                    <a:lnSpc>
                      <a:spcPct val="150000"/>
                    </a:lnSpc>
                    <a:buNone/>
                  </a:pPr>
                  <a:r>
                    <a:rPr lang="fr-CA" sz="2400" b="1" dirty="0">
                      <a:solidFill>
                        <a:schemeClr val="tx2">
                          <a:lumMod val="75000"/>
                        </a:schemeClr>
                      </a:solidFill>
                      <a:latin typeface="+mn-lt"/>
                    </a:rPr>
                    <a:t> </a:t>
                  </a:r>
                  <a:r>
                    <a:rPr lang="en-US" sz="2400" b="1" dirty="0">
                      <a:solidFill>
                        <a:schemeClr val="tx2">
                          <a:lumMod val="75000"/>
                        </a:schemeClr>
                      </a:solidFill>
                      <a:latin typeface="+mn-lt"/>
                    </a:rPr>
                    <a:t>+51.0</a:t>
                  </a:r>
                </a:p>
                <a:p>
                  <a:pPr indent="0" algn="ctr">
                    <a:lnSpc>
                      <a:spcPct val="150000"/>
                    </a:lnSpc>
                    <a:buNone/>
                  </a:pPr>
                  <a:endParaRPr lang="fr-CA" sz="2400" b="1" dirty="0">
                    <a:solidFill>
                      <a:schemeClr val="tx2">
                        <a:lumMod val="75000"/>
                      </a:schemeClr>
                    </a:solidFill>
                    <a:latin typeface="+mn-lt"/>
                  </a:endParaRPr>
                </a:p>
              </p:txBody>
            </p:sp>
          </p:grpSp>
          <p:cxnSp>
            <p:nvCxnSpPr>
              <p:cNvPr id="10" name="Straight Connector 9"/>
              <p:cNvCxnSpPr/>
              <p:nvPr/>
            </p:nvCxnSpPr>
            <p:spPr>
              <a:xfrm>
                <a:off x="252328" y="4091605"/>
                <a:ext cx="1195472"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1161357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543800" y="4483422"/>
            <a:ext cx="1600200" cy="646331"/>
          </a:xfrm>
          <a:prstGeom prst="rect">
            <a:avLst/>
          </a:prstGeom>
          <a:noFill/>
        </p:spPr>
        <p:txBody>
          <a:bodyPr wrap="square" rtlCol="0">
            <a:spAutoFit/>
          </a:bodyPr>
          <a:lstStyle/>
          <a:p>
            <a:r>
              <a:rPr lang="en-CA" sz="1200" b="1" dirty="0">
                <a:solidFill>
                  <a:schemeClr val="tx2">
                    <a:lumMod val="75000"/>
                  </a:schemeClr>
                </a:solidFill>
                <a:latin typeface="+mn-lt"/>
              </a:rPr>
              <a:t>*Charts may not add up to 100 due to rounding</a:t>
            </a:r>
          </a:p>
        </p:txBody>
      </p:sp>
      <p:graphicFrame>
        <p:nvGraphicFramePr>
          <p:cNvPr id="12" name="Table 11"/>
          <p:cNvGraphicFramePr>
            <a:graphicFrameLocks noGrp="1"/>
          </p:cNvGraphicFramePr>
          <p:nvPr>
            <p:extLst>
              <p:ext uri="{D42A27DB-BD31-4B8C-83A1-F6EECF244321}">
                <p14:modId xmlns:p14="http://schemas.microsoft.com/office/powerpoint/2010/main" val="3697628032"/>
              </p:ext>
            </p:extLst>
          </p:nvPr>
        </p:nvGraphicFramePr>
        <p:xfrm>
          <a:off x="7699190" y="893063"/>
          <a:ext cx="1140009" cy="3260167"/>
        </p:xfrm>
        <a:graphic>
          <a:graphicData uri="http://schemas.openxmlformats.org/drawingml/2006/table">
            <a:tbl>
              <a:tblPr firstRow="1" bandRow="1">
                <a:tableStyleId>{5C22544A-7EE6-4342-B048-85BDC9FD1C3A}</a:tableStyleId>
              </a:tblPr>
              <a:tblGrid>
                <a:gridCol w="1140009">
                  <a:extLst>
                    <a:ext uri="{9D8B030D-6E8A-4147-A177-3AD203B41FA5}">
                      <a16:colId xmlns:a16="http://schemas.microsoft.com/office/drawing/2014/main" val="20000"/>
                    </a:ext>
                  </a:extLst>
                </a:gridCol>
              </a:tblGrid>
              <a:tr h="445153">
                <a:tc>
                  <a:txBody>
                    <a:bodyPr/>
                    <a:lstStyle/>
                    <a:p>
                      <a:pPr algn="ctr"/>
                      <a:r>
                        <a:rPr lang="en-CA" sz="1600" b="1" dirty="0">
                          <a:solidFill>
                            <a:schemeClr val="tx2">
                              <a:lumMod val="75000"/>
                            </a:schemeClr>
                          </a:solidFill>
                        </a:rPr>
                        <a:t>Net</a:t>
                      </a:r>
                      <a:r>
                        <a:rPr lang="en-CA" sz="1600" b="1" baseline="0" dirty="0">
                          <a:solidFill>
                            <a:schemeClr val="tx2">
                              <a:lumMod val="75000"/>
                            </a:schemeClr>
                          </a:solidFill>
                        </a:rPr>
                        <a:t> Score</a:t>
                      </a:r>
                      <a:r>
                        <a:rPr lang="en-CA" sz="1400" b="1" dirty="0">
                          <a:solidFill>
                            <a:schemeClr val="tx2">
                              <a:lumMod val="75000"/>
                            </a:schemeClr>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r h="609483">
                <a:tc>
                  <a:txBody>
                    <a:bodyPr/>
                    <a:lstStyle/>
                    <a:p>
                      <a:pPr algn="ctr"/>
                      <a:r>
                        <a:rPr lang="fr-CA" sz="1400" b="1" dirty="0">
                          <a:solidFill>
                            <a:schemeClr val="tx2">
                              <a:lumMod val="75000"/>
                            </a:schemeClr>
                          </a:solidFill>
                        </a:rPr>
                        <a:t>+47.0</a:t>
                      </a:r>
                      <a:endParaRPr lang="en-CA" sz="1400" b="1" dirty="0">
                        <a:solidFill>
                          <a:schemeClr val="tx2">
                            <a:lumMod val="7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445153">
                <a:tc>
                  <a:txBody>
                    <a:bodyPr/>
                    <a:lstStyle/>
                    <a:p>
                      <a:pPr algn="ctr"/>
                      <a:endParaRPr lang="en-CA" sz="1400" b="1" dirty="0">
                        <a:solidFill>
                          <a:schemeClr val="tx2">
                            <a:lumMod val="7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r h="708198">
                <a:tc>
                  <a:txBody>
                    <a:bodyPr/>
                    <a:lstStyle/>
                    <a:p>
                      <a:pPr algn="ctr"/>
                      <a:r>
                        <a:rPr lang="en-CA" sz="1400" b="1" dirty="0">
                          <a:solidFill>
                            <a:schemeClr val="tx2">
                              <a:lumMod val="75000"/>
                            </a:schemeClr>
                          </a:solidFill>
                        </a:rPr>
                        <a:t>+44.7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r h="445153">
                <a:tc>
                  <a:txBody>
                    <a:bodyPr/>
                    <a:lstStyle/>
                    <a:p>
                      <a:pPr algn="ctr"/>
                      <a:endParaRPr lang="en-CA" sz="1400" b="1" dirty="0">
                        <a:solidFill>
                          <a:schemeClr val="tx2">
                            <a:lumMod val="7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r h="607027">
                <a:tc>
                  <a:txBody>
                    <a:bodyPr/>
                    <a:lstStyle/>
                    <a:p>
                      <a:pPr algn="ctr"/>
                      <a:r>
                        <a:rPr lang="en-CA" sz="1400" b="1" dirty="0">
                          <a:solidFill>
                            <a:schemeClr val="tx2">
                              <a:lumMod val="75000"/>
                            </a:schemeClr>
                          </a:solidFill>
                        </a:rPr>
                        <a:t>+44.0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21" name="Rectangle 20"/>
          <p:cNvSpPr/>
          <p:nvPr/>
        </p:nvSpPr>
        <p:spPr>
          <a:xfrm>
            <a:off x="182960" y="5515766"/>
            <a:ext cx="8911800" cy="711247"/>
          </a:xfrm>
          <a:prstGeom prst="rect">
            <a:avLst/>
          </a:prstGeom>
        </p:spPr>
        <p:txBody>
          <a:bodyPr wrap="square" lIns="64288" tIns="32144" rIns="64288" bIns="32144">
            <a:spAutoFit/>
          </a:bodyPr>
          <a:lstStyle/>
          <a:p>
            <a:pPr defTabSz="410730">
              <a:defRPr/>
            </a:pPr>
            <a:r>
              <a:rPr lang="en-US" sz="1400" b="1" dirty="0">
                <a:solidFill>
                  <a:srgbClr val="4F81BD">
                    <a:lumMod val="50000"/>
                  </a:srgbClr>
                </a:solidFill>
                <a:latin typeface="Calibri"/>
              </a:rPr>
              <a:t>QUESTION – </a:t>
            </a:r>
            <a:r>
              <a:rPr lang="en-CA" sz="1400" dirty="0">
                <a:solidFill>
                  <a:srgbClr val="4F81BD">
                    <a:lumMod val="50000"/>
                  </a:srgbClr>
                </a:solidFill>
                <a:latin typeface="Calibri"/>
              </a:rPr>
              <a:t>In the next six months, do you expect sales in Canada for your organization to increase, stay the same or decrease?</a:t>
            </a:r>
          </a:p>
          <a:p>
            <a:pPr defTabSz="410730">
              <a:defRPr/>
            </a:pPr>
            <a:endParaRPr lang="en-CA" sz="1400" dirty="0">
              <a:solidFill>
                <a:srgbClr val="4F81BD">
                  <a:lumMod val="50000"/>
                </a:srgbClr>
              </a:solidFill>
              <a:latin typeface="Calibri"/>
            </a:endParaRPr>
          </a:p>
        </p:txBody>
      </p:sp>
      <p:sp>
        <p:nvSpPr>
          <p:cNvPr id="11" name="Title 5"/>
          <p:cNvSpPr txBox="1">
            <a:spLocks/>
          </p:cNvSpPr>
          <p:nvPr/>
        </p:nvSpPr>
        <p:spPr bwMode="auto">
          <a:xfrm>
            <a:off x="128097" y="12700"/>
            <a:ext cx="6314869" cy="836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4400" kern="1200">
                <a:solidFill>
                  <a:schemeClr val="tx2">
                    <a:lumMod val="75000"/>
                  </a:schemeClr>
                </a:solidFill>
                <a:latin typeface="+mj-lt"/>
                <a:ea typeface="+mj-ea"/>
                <a:cs typeface="+mj-cs"/>
              </a:defRPr>
            </a:lvl1pPr>
            <a:lvl2pPr algn="ctr" rtl="0" eaLnBrk="1" fontAlgn="base" hangingPunct="1">
              <a:spcBef>
                <a:spcPct val="0"/>
              </a:spcBef>
              <a:spcAft>
                <a:spcPct val="0"/>
              </a:spcAft>
              <a:defRPr sz="4400">
                <a:solidFill>
                  <a:schemeClr val="tx1"/>
                </a:solidFill>
                <a:latin typeface="Helvetica" pitchFamily="34" charset="0"/>
              </a:defRPr>
            </a:lvl2pPr>
            <a:lvl3pPr algn="ctr" rtl="0" eaLnBrk="1" fontAlgn="base" hangingPunct="1">
              <a:spcBef>
                <a:spcPct val="0"/>
              </a:spcBef>
              <a:spcAft>
                <a:spcPct val="0"/>
              </a:spcAft>
              <a:defRPr sz="4400">
                <a:solidFill>
                  <a:schemeClr val="tx1"/>
                </a:solidFill>
                <a:latin typeface="Helvetica" pitchFamily="34" charset="0"/>
              </a:defRPr>
            </a:lvl3pPr>
            <a:lvl4pPr algn="ctr" rtl="0" eaLnBrk="1" fontAlgn="base" hangingPunct="1">
              <a:spcBef>
                <a:spcPct val="0"/>
              </a:spcBef>
              <a:spcAft>
                <a:spcPct val="0"/>
              </a:spcAft>
              <a:defRPr sz="4400">
                <a:solidFill>
                  <a:schemeClr val="tx1"/>
                </a:solidFill>
                <a:latin typeface="Helvetica" pitchFamily="34" charset="0"/>
              </a:defRPr>
            </a:lvl4pPr>
            <a:lvl5pPr algn="ctr" rtl="0" eaLnBrk="1" fontAlgn="base" hangingPunct="1">
              <a:spcBef>
                <a:spcPct val="0"/>
              </a:spcBef>
              <a:spcAft>
                <a:spcPct val="0"/>
              </a:spcAft>
              <a:defRPr sz="4400">
                <a:solidFill>
                  <a:schemeClr val="tx1"/>
                </a:solidFill>
                <a:latin typeface="Helvetica" pitchFamily="34" charset="0"/>
              </a:defRPr>
            </a:lvl5pPr>
            <a:lvl6pPr marL="457200" algn="ctr" rtl="0" eaLnBrk="1" fontAlgn="base" hangingPunct="1">
              <a:spcBef>
                <a:spcPct val="0"/>
              </a:spcBef>
              <a:spcAft>
                <a:spcPct val="0"/>
              </a:spcAft>
              <a:defRPr sz="4400">
                <a:solidFill>
                  <a:schemeClr val="tx1"/>
                </a:solidFill>
                <a:latin typeface="Helvetica" pitchFamily="34" charset="0"/>
              </a:defRPr>
            </a:lvl6pPr>
            <a:lvl7pPr marL="914400" algn="ctr" rtl="0" eaLnBrk="1" fontAlgn="base" hangingPunct="1">
              <a:spcBef>
                <a:spcPct val="0"/>
              </a:spcBef>
              <a:spcAft>
                <a:spcPct val="0"/>
              </a:spcAft>
              <a:defRPr sz="4400">
                <a:solidFill>
                  <a:schemeClr val="tx1"/>
                </a:solidFill>
                <a:latin typeface="Helvetica" pitchFamily="34" charset="0"/>
              </a:defRPr>
            </a:lvl7pPr>
            <a:lvl8pPr marL="1371600" algn="ctr" rtl="0" eaLnBrk="1" fontAlgn="base" hangingPunct="1">
              <a:spcBef>
                <a:spcPct val="0"/>
              </a:spcBef>
              <a:spcAft>
                <a:spcPct val="0"/>
              </a:spcAft>
              <a:defRPr sz="4400">
                <a:solidFill>
                  <a:schemeClr val="tx1"/>
                </a:solidFill>
                <a:latin typeface="Helvetica" pitchFamily="34" charset="0"/>
              </a:defRPr>
            </a:lvl8pPr>
            <a:lvl9pPr marL="1828800" algn="ctr" rtl="0" eaLnBrk="1" fontAlgn="base" hangingPunct="1">
              <a:spcBef>
                <a:spcPct val="0"/>
              </a:spcBef>
              <a:spcAft>
                <a:spcPct val="0"/>
              </a:spcAft>
              <a:defRPr sz="4400">
                <a:solidFill>
                  <a:schemeClr val="tx1"/>
                </a:solidFill>
                <a:latin typeface="Helvetica" pitchFamily="34" charset="0"/>
              </a:defRPr>
            </a:lvl9pPr>
          </a:lstStyle>
          <a:p>
            <a:pPr algn="l"/>
            <a:r>
              <a:rPr lang="en-CA" sz="2700" dirty="0"/>
              <a:t>Expected change in sales in next six months</a:t>
            </a:r>
          </a:p>
        </p:txBody>
      </p:sp>
      <p:sp>
        <p:nvSpPr>
          <p:cNvPr id="15" name="Slide Number Placeholder 3"/>
          <p:cNvSpPr txBox="1">
            <a:spLocks/>
          </p:cNvSpPr>
          <p:nvPr/>
        </p:nvSpPr>
        <p:spPr>
          <a:xfrm>
            <a:off x="8229600" y="6356350"/>
            <a:ext cx="609600" cy="365125"/>
          </a:xfrm>
          <a:prstGeom prst="rect">
            <a:avLst/>
          </a:prstGeom>
        </p:spPr>
        <p:txBody>
          <a:bodyPr vert="horz" lIns="91440" tIns="45720" rIns="91440" bIns="45720" rtlCol="0" anchor="ctr"/>
          <a:lstStyle>
            <a:defPPr>
              <a:defRPr lang="en-CA"/>
            </a:defPPr>
            <a:lvl1pPr algn="r" rtl="0" fontAlgn="auto">
              <a:spcBef>
                <a:spcPts val="0"/>
              </a:spcBef>
              <a:spcAft>
                <a:spcPts val="0"/>
              </a:spcAft>
              <a:defRPr sz="1600" kern="1200">
                <a:solidFill>
                  <a:schemeClr val="bg1">
                    <a:lumMod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CCBEA7BD-2368-44CB-8423-B071BE31EC1E}" type="slidenum">
              <a:rPr lang="en-CA" sz="2400" smtClean="0">
                <a:solidFill>
                  <a:schemeClr val="bg1">
                    <a:lumMod val="50000"/>
                  </a:schemeClr>
                </a:solidFill>
              </a:rPr>
              <a:pPr/>
              <a:t>15</a:t>
            </a:fld>
            <a:endParaRPr lang="en-CA" sz="2400" dirty="0">
              <a:solidFill>
                <a:schemeClr val="bg1">
                  <a:lumMod val="50000"/>
                </a:schemeClr>
              </a:solidFill>
            </a:endParaRPr>
          </a:p>
        </p:txBody>
      </p:sp>
      <p:graphicFrame>
        <p:nvGraphicFramePr>
          <p:cNvPr id="13" name="Chart 12"/>
          <p:cNvGraphicFramePr>
            <a:graphicFrameLocks/>
          </p:cNvGraphicFramePr>
          <p:nvPr>
            <p:extLst>
              <p:ext uri="{D42A27DB-BD31-4B8C-83A1-F6EECF244321}">
                <p14:modId xmlns:p14="http://schemas.microsoft.com/office/powerpoint/2010/main" val="2788094595"/>
              </p:ext>
            </p:extLst>
          </p:nvPr>
        </p:nvGraphicFramePr>
        <p:xfrm>
          <a:off x="0" y="960165"/>
          <a:ext cx="7543800" cy="41695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61546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p:cNvSpPr>
            <a:spLocks noGrp="1"/>
          </p:cNvSpPr>
          <p:nvPr>
            <p:ph type="sldNum" sz="quarter" idx="4294967295"/>
          </p:nvPr>
        </p:nvSpPr>
        <p:spPr>
          <a:xfrm>
            <a:off x="8229599" y="6356350"/>
            <a:ext cx="566851" cy="365125"/>
          </a:xfrm>
        </p:spPr>
        <p:txBody>
          <a:bodyPr/>
          <a:lstStyle/>
          <a:p>
            <a:fld id="{CCBEA7BD-2368-44CB-8423-B071BE31EC1E}" type="slidenum">
              <a:rPr lang="en-CA" sz="2400" smtClean="0">
                <a:solidFill>
                  <a:schemeClr val="bg1">
                    <a:lumMod val="50000"/>
                  </a:schemeClr>
                </a:solidFill>
              </a:rPr>
              <a:pPr/>
              <a:t>16</a:t>
            </a:fld>
            <a:endParaRPr lang="en-CA" sz="2400" dirty="0">
              <a:solidFill>
                <a:schemeClr val="bg1">
                  <a:lumMod val="50000"/>
                </a:schemeClr>
              </a:solidFill>
            </a:endParaRPr>
          </a:p>
        </p:txBody>
      </p:sp>
      <p:sp>
        <p:nvSpPr>
          <p:cNvPr id="6" name="Title 5"/>
          <p:cNvSpPr>
            <a:spLocks noGrp="1"/>
          </p:cNvSpPr>
          <p:nvPr>
            <p:ph type="title" idx="4294967295"/>
          </p:nvPr>
        </p:nvSpPr>
        <p:spPr>
          <a:xfrm>
            <a:off x="128097" y="12700"/>
            <a:ext cx="6314869" cy="836613"/>
          </a:xfrm>
        </p:spPr>
        <p:txBody>
          <a:bodyPr>
            <a:noAutofit/>
          </a:bodyPr>
          <a:lstStyle/>
          <a:p>
            <a:pPr algn="l"/>
            <a:r>
              <a:rPr lang="en-CA" sz="2700" dirty="0"/>
              <a:t>Expected change in sales in next six months</a:t>
            </a:r>
          </a:p>
        </p:txBody>
      </p:sp>
      <p:sp>
        <p:nvSpPr>
          <p:cNvPr id="11" name="Rectangle 10"/>
          <p:cNvSpPr/>
          <p:nvPr/>
        </p:nvSpPr>
        <p:spPr>
          <a:xfrm>
            <a:off x="232200" y="5500109"/>
            <a:ext cx="8911800" cy="711247"/>
          </a:xfrm>
          <a:prstGeom prst="rect">
            <a:avLst/>
          </a:prstGeom>
        </p:spPr>
        <p:txBody>
          <a:bodyPr wrap="square" lIns="64288" tIns="32144" rIns="64288" bIns="32144">
            <a:spAutoFit/>
          </a:bodyPr>
          <a:lstStyle/>
          <a:p>
            <a:pPr defTabSz="410730">
              <a:defRPr/>
            </a:pPr>
            <a:r>
              <a:rPr lang="en-US" sz="1400" b="1" dirty="0">
                <a:solidFill>
                  <a:srgbClr val="4F81BD">
                    <a:lumMod val="50000"/>
                  </a:srgbClr>
                </a:solidFill>
                <a:latin typeface="Calibri"/>
              </a:rPr>
              <a:t>QUESTION – </a:t>
            </a:r>
            <a:r>
              <a:rPr lang="en-CA" sz="1400" dirty="0">
                <a:solidFill>
                  <a:srgbClr val="4F81BD">
                    <a:lumMod val="50000"/>
                  </a:srgbClr>
                </a:solidFill>
                <a:latin typeface="Calibri"/>
              </a:rPr>
              <a:t>In the next six months, do you expect sales in Canada for your organization to increase, stay the same or decrease?</a:t>
            </a:r>
          </a:p>
          <a:p>
            <a:pPr defTabSz="410730">
              <a:defRPr/>
            </a:pPr>
            <a:endParaRPr lang="en-CA" sz="1400" dirty="0">
              <a:solidFill>
                <a:srgbClr val="4F81BD">
                  <a:lumMod val="50000"/>
                </a:srgbClr>
              </a:solidFill>
              <a:latin typeface="Calibri"/>
            </a:endParaRPr>
          </a:p>
        </p:txBody>
      </p:sp>
      <p:sp>
        <p:nvSpPr>
          <p:cNvPr id="12" name="Rectangle 11">
            <a:extLst>
              <a:ext uri="{FF2B5EF4-FFF2-40B4-BE49-F238E27FC236}">
                <a16:creationId xmlns:a16="http://schemas.microsoft.com/office/drawing/2014/main" id="{B655CD02-6F58-416E-A7D3-B8F48AD16AE8}"/>
              </a:ext>
            </a:extLst>
          </p:cNvPr>
          <p:cNvSpPr/>
          <p:nvPr/>
        </p:nvSpPr>
        <p:spPr>
          <a:xfrm>
            <a:off x="245188" y="5253887"/>
            <a:ext cx="2819400" cy="246221"/>
          </a:xfrm>
          <a:prstGeom prst="rect">
            <a:avLst/>
          </a:prstGeom>
        </p:spPr>
        <p:txBody>
          <a:bodyPr wrap="square">
            <a:spAutoFit/>
          </a:bodyPr>
          <a:lstStyle>
            <a:defPPr>
              <a:defRPr lang="en-CA"/>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CA" sz="1000" b="1" dirty="0">
                <a:solidFill>
                  <a:schemeClr val="tx2">
                    <a:lumMod val="75000"/>
                  </a:schemeClr>
                </a:solidFill>
                <a:latin typeface="Calibri"/>
              </a:rPr>
              <a:t>*Charts may not add up to 100 due to rounding</a:t>
            </a:r>
            <a:r>
              <a:rPr lang="en-CA" sz="1000" b="1" dirty="0">
                <a:solidFill>
                  <a:schemeClr val="tx2">
                    <a:lumMod val="75000"/>
                  </a:schemeClr>
                </a:solidFill>
                <a:latin typeface="+mn-lt"/>
              </a:rPr>
              <a:t>.</a:t>
            </a:r>
            <a:endParaRPr lang="en-CA" sz="1000" b="1" dirty="0">
              <a:solidFill>
                <a:schemeClr val="tx2">
                  <a:lumMod val="75000"/>
                </a:schemeClr>
              </a:solidFill>
              <a:latin typeface="Calibri"/>
            </a:endParaRPr>
          </a:p>
        </p:txBody>
      </p:sp>
      <p:grpSp>
        <p:nvGrpSpPr>
          <p:cNvPr id="2" name="Group 1"/>
          <p:cNvGrpSpPr/>
          <p:nvPr/>
        </p:nvGrpSpPr>
        <p:grpSpPr>
          <a:xfrm>
            <a:off x="1067072" y="630987"/>
            <a:ext cx="6961297" cy="5047396"/>
            <a:chOff x="-23884" y="822268"/>
            <a:chExt cx="6162674" cy="4608236"/>
          </a:xfrm>
        </p:grpSpPr>
        <p:graphicFrame>
          <p:nvGraphicFramePr>
            <p:cNvPr id="8" name="Chart 1"/>
            <p:cNvGraphicFramePr>
              <a:graphicFrameLocks/>
            </p:cNvGraphicFramePr>
            <p:nvPr>
              <p:extLst>
                <p:ext uri="{D42A27DB-BD31-4B8C-83A1-F6EECF244321}">
                  <p14:modId xmlns:p14="http://schemas.microsoft.com/office/powerpoint/2010/main" val="3588735962"/>
                </p:ext>
              </p:extLst>
            </p:nvPr>
          </p:nvGraphicFramePr>
          <p:xfrm>
            <a:off x="-23884" y="822268"/>
            <a:ext cx="6162674" cy="4608236"/>
          </p:xfrm>
          <a:graphic>
            <a:graphicData uri="http://schemas.openxmlformats.org/drawingml/2006/chart">
              <c:chart xmlns:c="http://schemas.openxmlformats.org/drawingml/2006/chart" xmlns:r="http://schemas.openxmlformats.org/officeDocument/2006/relationships" r:id="rId2"/>
            </a:graphicData>
          </a:graphic>
        </p:graphicFrame>
        <p:grpSp>
          <p:nvGrpSpPr>
            <p:cNvPr id="22" name="Group 21"/>
            <p:cNvGrpSpPr/>
            <p:nvPr/>
          </p:nvGrpSpPr>
          <p:grpSpPr>
            <a:xfrm>
              <a:off x="2528264" y="2222743"/>
              <a:ext cx="1281736" cy="1653808"/>
              <a:chOff x="252328" y="3505200"/>
              <a:chExt cx="1195472" cy="1572230"/>
            </a:xfrm>
          </p:grpSpPr>
          <p:grpSp>
            <p:nvGrpSpPr>
              <p:cNvPr id="20" name="Group 19"/>
              <p:cNvGrpSpPr/>
              <p:nvPr/>
            </p:nvGrpSpPr>
            <p:grpSpPr>
              <a:xfrm>
                <a:off x="252328" y="3505200"/>
                <a:ext cx="1195472" cy="1572230"/>
                <a:chOff x="2667000" y="2362200"/>
                <a:chExt cx="1143000" cy="1473965"/>
              </a:xfrm>
            </p:grpSpPr>
            <p:sp>
              <p:nvSpPr>
                <p:cNvPr id="3" name="Flowchart: Connector 2"/>
                <p:cNvSpPr/>
                <p:nvPr/>
              </p:nvSpPr>
              <p:spPr>
                <a:xfrm>
                  <a:off x="2667000" y="2362200"/>
                  <a:ext cx="1143000" cy="1143000"/>
                </a:xfrm>
                <a:prstGeom prst="flowChartConnector">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solidFill>
                  </a:endParaRPr>
                </a:p>
              </p:txBody>
            </p:sp>
            <p:sp>
              <p:nvSpPr>
                <p:cNvPr id="17" name="TextBox 16"/>
                <p:cNvSpPr txBox="1"/>
                <p:nvPr/>
              </p:nvSpPr>
              <p:spPr>
                <a:xfrm>
                  <a:off x="2667000" y="2408653"/>
                  <a:ext cx="1143000" cy="1427512"/>
                </a:xfrm>
                <a:prstGeom prst="rect">
                  <a:avLst/>
                </a:prstGeom>
                <a:noFill/>
              </p:spPr>
              <p:txBody>
                <a:bodyPr wrap="square" rtlCol="0">
                  <a:spAutoFit/>
                </a:bodyPr>
                <a:lstStyle/>
                <a:p>
                  <a:pPr indent="0" algn="ctr">
                    <a:lnSpc>
                      <a:spcPct val="150000"/>
                    </a:lnSpc>
                    <a:buNone/>
                  </a:pPr>
                  <a:r>
                    <a:rPr lang="fr-CA" sz="2400" b="1" dirty="0">
                      <a:solidFill>
                        <a:schemeClr val="tx2">
                          <a:lumMod val="75000"/>
                        </a:schemeClr>
                      </a:solidFill>
                      <a:latin typeface="+mn-lt"/>
                    </a:rPr>
                    <a:t>Net score</a:t>
                  </a:r>
                </a:p>
                <a:p>
                  <a:pPr indent="0" algn="ctr">
                    <a:lnSpc>
                      <a:spcPct val="150000"/>
                    </a:lnSpc>
                    <a:buNone/>
                  </a:pPr>
                  <a:r>
                    <a:rPr lang="fr-CA" sz="2400" b="1" dirty="0">
                      <a:solidFill>
                        <a:schemeClr val="tx2">
                          <a:lumMod val="75000"/>
                        </a:schemeClr>
                      </a:solidFill>
                      <a:latin typeface="+mn-lt"/>
                    </a:rPr>
                    <a:t> </a:t>
                  </a:r>
                  <a:r>
                    <a:rPr lang="en-US" sz="2400" b="1" dirty="0">
                      <a:solidFill>
                        <a:schemeClr val="tx2">
                          <a:lumMod val="75000"/>
                        </a:schemeClr>
                      </a:solidFill>
                      <a:latin typeface="+mn-lt"/>
                    </a:rPr>
                    <a:t>+47.0</a:t>
                  </a:r>
                </a:p>
                <a:p>
                  <a:pPr indent="0" algn="ctr">
                    <a:lnSpc>
                      <a:spcPct val="150000"/>
                    </a:lnSpc>
                    <a:buNone/>
                  </a:pPr>
                  <a:endParaRPr lang="fr-CA" sz="2400" b="1" dirty="0">
                    <a:solidFill>
                      <a:schemeClr val="tx2">
                        <a:lumMod val="75000"/>
                      </a:schemeClr>
                    </a:solidFill>
                    <a:latin typeface="+mn-lt"/>
                  </a:endParaRPr>
                </a:p>
              </p:txBody>
            </p:sp>
          </p:grpSp>
          <p:cxnSp>
            <p:nvCxnSpPr>
              <p:cNvPr id="10" name="Straight Connector 9"/>
              <p:cNvCxnSpPr/>
              <p:nvPr/>
            </p:nvCxnSpPr>
            <p:spPr>
              <a:xfrm>
                <a:off x="252328" y="4091605"/>
                <a:ext cx="1195472"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2536023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543800" y="4483422"/>
            <a:ext cx="1600200" cy="646331"/>
          </a:xfrm>
          <a:prstGeom prst="rect">
            <a:avLst/>
          </a:prstGeom>
          <a:noFill/>
        </p:spPr>
        <p:txBody>
          <a:bodyPr wrap="square" rtlCol="0">
            <a:spAutoFit/>
          </a:bodyPr>
          <a:lstStyle/>
          <a:p>
            <a:r>
              <a:rPr lang="en-CA" sz="1200" b="1" dirty="0">
                <a:solidFill>
                  <a:schemeClr val="tx2">
                    <a:lumMod val="75000"/>
                  </a:schemeClr>
                </a:solidFill>
                <a:latin typeface="+mn-lt"/>
              </a:rPr>
              <a:t>*Charts may not add up to 100 due to rounding</a:t>
            </a:r>
          </a:p>
        </p:txBody>
      </p:sp>
      <p:graphicFrame>
        <p:nvGraphicFramePr>
          <p:cNvPr id="12" name="Table 11"/>
          <p:cNvGraphicFramePr>
            <a:graphicFrameLocks noGrp="1"/>
          </p:cNvGraphicFramePr>
          <p:nvPr>
            <p:extLst>
              <p:ext uri="{D42A27DB-BD31-4B8C-83A1-F6EECF244321}">
                <p14:modId xmlns:p14="http://schemas.microsoft.com/office/powerpoint/2010/main" val="3841915496"/>
              </p:ext>
            </p:extLst>
          </p:nvPr>
        </p:nvGraphicFramePr>
        <p:xfrm>
          <a:off x="7699190" y="893063"/>
          <a:ext cx="1140009" cy="3260167"/>
        </p:xfrm>
        <a:graphic>
          <a:graphicData uri="http://schemas.openxmlformats.org/drawingml/2006/table">
            <a:tbl>
              <a:tblPr firstRow="1" bandRow="1">
                <a:tableStyleId>{5C22544A-7EE6-4342-B048-85BDC9FD1C3A}</a:tableStyleId>
              </a:tblPr>
              <a:tblGrid>
                <a:gridCol w="1140009">
                  <a:extLst>
                    <a:ext uri="{9D8B030D-6E8A-4147-A177-3AD203B41FA5}">
                      <a16:colId xmlns:a16="http://schemas.microsoft.com/office/drawing/2014/main" val="20000"/>
                    </a:ext>
                  </a:extLst>
                </a:gridCol>
              </a:tblGrid>
              <a:tr h="445153">
                <a:tc>
                  <a:txBody>
                    <a:bodyPr/>
                    <a:lstStyle/>
                    <a:p>
                      <a:pPr algn="ctr"/>
                      <a:r>
                        <a:rPr lang="en-CA" sz="1600" b="1" dirty="0">
                          <a:solidFill>
                            <a:schemeClr val="tx2">
                              <a:lumMod val="75000"/>
                            </a:schemeClr>
                          </a:solidFill>
                        </a:rPr>
                        <a:t>Net</a:t>
                      </a:r>
                      <a:r>
                        <a:rPr lang="en-CA" sz="1600" b="1" baseline="0" dirty="0">
                          <a:solidFill>
                            <a:schemeClr val="tx2">
                              <a:lumMod val="75000"/>
                            </a:schemeClr>
                          </a:solidFill>
                        </a:rPr>
                        <a:t> Score</a:t>
                      </a:r>
                      <a:r>
                        <a:rPr lang="en-CA" sz="1400" b="1" dirty="0">
                          <a:solidFill>
                            <a:schemeClr val="tx2">
                              <a:lumMod val="75000"/>
                            </a:schemeClr>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r h="609483">
                <a:tc>
                  <a:txBody>
                    <a:bodyPr/>
                    <a:lstStyle/>
                    <a:p>
                      <a:pPr algn="ctr"/>
                      <a:r>
                        <a:rPr lang="fr-CA" sz="1400" b="1" dirty="0">
                          <a:solidFill>
                            <a:schemeClr val="tx2">
                              <a:lumMod val="75000"/>
                            </a:schemeClr>
                          </a:solidFill>
                        </a:rPr>
                        <a:t>+23.5</a:t>
                      </a:r>
                      <a:endParaRPr lang="en-CA" sz="1400" b="1" dirty="0">
                        <a:solidFill>
                          <a:schemeClr val="tx2">
                            <a:lumMod val="7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445153">
                <a:tc>
                  <a:txBody>
                    <a:bodyPr/>
                    <a:lstStyle/>
                    <a:p>
                      <a:pPr algn="ctr"/>
                      <a:endParaRPr lang="en-CA" sz="1400" b="1" dirty="0">
                        <a:solidFill>
                          <a:schemeClr val="tx2">
                            <a:lumMod val="7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r h="708198">
                <a:tc>
                  <a:txBody>
                    <a:bodyPr/>
                    <a:lstStyle/>
                    <a:p>
                      <a:pPr algn="ctr"/>
                      <a:r>
                        <a:rPr lang="en-CA" sz="1400" b="1" dirty="0">
                          <a:solidFill>
                            <a:schemeClr val="tx2">
                              <a:lumMod val="75000"/>
                            </a:schemeClr>
                          </a:solidFill>
                        </a:rPr>
                        <a:t>+17.9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r h="445153">
                <a:tc>
                  <a:txBody>
                    <a:bodyPr/>
                    <a:lstStyle/>
                    <a:p>
                      <a:pPr algn="ctr"/>
                      <a:endParaRPr lang="en-CA" sz="1400" b="1" dirty="0">
                        <a:solidFill>
                          <a:schemeClr val="tx2">
                            <a:lumMod val="7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r h="607027">
                <a:tc>
                  <a:txBody>
                    <a:bodyPr/>
                    <a:lstStyle/>
                    <a:p>
                      <a:pPr algn="ctr"/>
                      <a:r>
                        <a:rPr lang="en-CA" sz="1400" b="1" dirty="0">
                          <a:solidFill>
                            <a:schemeClr val="tx2">
                              <a:lumMod val="75000"/>
                            </a:schemeClr>
                          </a:solidFill>
                        </a:rPr>
                        <a:t>+20.4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21" name="Rectangle 20"/>
          <p:cNvSpPr/>
          <p:nvPr/>
        </p:nvSpPr>
        <p:spPr>
          <a:xfrm>
            <a:off x="182960" y="5515766"/>
            <a:ext cx="8911800" cy="711247"/>
          </a:xfrm>
          <a:prstGeom prst="rect">
            <a:avLst/>
          </a:prstGeom>
        </p:spPr>
        <p:txBody>
          <a:bodyPr wrap="square" lIns="64288" tIns="32144" rIns="64288" bIns="32144">
            <a:spAutoFit/>
          </a:bodyPr>
          <a:lstStyle/>
          <a:p>
            <a:pPr defTabSz="410730">
              <a:defRPr/>
            </a:pPr>
            <a:r>
              <a:rPr lang="en-US" sz="1400" b="1" dirty="0">
                <a:solidFill>
                  <a:srgbClr val="4F81BD">
                    <a:lumMod val="50000"/>
                  </a:srgbClr>
                </a:solidFill>
                <a:latin typeface="Calibri"/>
              </a:rPr>
              <a:t>QUESTION – </a:t>
            </a:r>
            <a:r>
              <a:rPr lang="en-CA" sz="1400" dirty="0">
                <a:solidFill>
                  <a:srgbClr val="4F81BD">
                    <a:lumMod val="50000"/>
                  </a:srgbClr>
                </a:solidFill>
                <a:latin typeface="Calibri"/>
              </a:rPr>
              <a:t>Thinking of the future of the Canadian economy, do you think it is moving in the right direction or the wrong direction?</a:t>
            </a:r>
          </a:p>
          <a:p>
            <a:pPr defTabSz="410730">
              <a:defRPr/>
            </a:pPr>
            <a:endParaRPr lang="en-CA" sz="1400" dirty="0">
              <a:solidFill>
                <a:srgbClr val="4F81BD">
                  <a:lumMod val="50000"/>
                </a:srgbClr>
              </a:solidFill>
              <a:latin typeface="Calibri"/>
            </a:endParaRPr>
          </a:p>
        </p:txBody>
      </p:sp>
      <p:sp>
        <p:nvSpPr>
          <p:cNvPr id="11" name="Title 5"/>
          <p:cNvSpPr txBox="1">
            <a:spLocks/>
          </p:cNvSpPr>
          <p:nvPr/>
        </p:nvSpPr>
        <p:spPr bwMode="auto">
          <a:xfrm>
            <a:off x="232198" y="12700"/>
            <a:ext cx="6314869" cy="836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4400" kern="1200">
                <a:solidFill>
                  <a:schemeClr val="tx2">
                    <a:lumMod val="75000"/>
                  </a:schemeClr>
                </a:solidFill>
                <a:latin typeface="+mj-lt"/>
                <a:ea typeface="+mj-ea"/>
                <a:cs typeface="+mj-cs"/>
              </a:defRPr>
            </a:lvl1pPr>
            <a:lvl2pPr algn="ctr" rtl="0" eaLnBrk="1" fontAlgn="base" hangingPunct="1">
              <a:spcBef>
                <a:spcPct val="0"/>
              </a:spcBef>
              <a:spcAft>
                <a:spcPct val="0"/>
              </a:spcAft>
              <a:defRPr sz="4400">
                <a:solidFill>
                  <a:schemeClr val="tx1"/>
                </a:solidFill>
                <a:latin typeface="Helvetica" pitchFamily="34" charset="0"/>
              </a:defRPr>
            </a:lvl2pPr>
            <a:lvl3pPr algn="ctr" rtl="0" eaLnBrk="1" fontAlgn="base" hangingPunct="1">
              <a:spcBef>
                <a:spcPct val="0"/>
              </a:spcBef>
              <a:spcAft>
                <a:spcPct val="0"/>
              </a:spcAft>
              <a:defRPr sz="4400">
                <a:solidFill>
                  <a:schemeClr val="tx1"/>
                </a:solidFill>
                <a:latin typeface="Helvetica" pitchFamily="34" charset="0"/>
              </a:defRPr>
            </a:lvl3pPr>
            <a:lvl4pPr algn="ctr" rtl="0" eaLnBrk="1" fontAlgn="base" hangingPunct="1">
              <a:spcBef>
                <a:spcPct val="0"/>
              </a:spcBef>
              <a:spcAft>
                <a:spcPct val="0"/>
              </a:spcAft>
              <a:defRPr sz="4400">
                <a:solidFill>
                  <a:schemeClr val="tx1"/>
                </a:solidFill>
                <a:latin typeface="Helvetica" pitchFamily="34" charset="0"/>
              </a:defRPr>
            </a:lvl4pPr>
            <a:lvl5pPr algn="ctr" rtl="0" eaLnBrk="1" fontAlgn="base" hangingPunct="1">
              <a:spcBef>
                <a:spcPct val="0"/>
              </a:spcBef>
              <a:spcAft>
                <a:spcPct val="0"/>
              </a:spcAft>
              <a:defRPr sz="4400">
                <a:solidFill>
                  <a:schemeClr val="tx1"/>
                </a:solidFill>
                <a:latin typeface="Helvetica" pitchFamily="34" charset="0"/>
              </a:defRPr>
            </a:lvl5pPr>
            <a:lvl6pPr marL="457200" algn="ctr" rtl="0" eaLnBrk="1" fontAlgn="base" hangingPunct="1">
              <a:spcBef>
                <a:spcPct val="0"/>
              </a:spcBef>
              <a:spcAft>
                <a:spcPct val="0"/>
              </a:spcAft>
              <a:defRPr sz="4400">
                <a:solidFill>
                  <a:schemeClr val="tx1"/>
                </a:solidFill>
                <a:latin typeface="Helvetica" pitchFamily="34" charset="0"/>
              </a:defRPr>
            </a:lvl6pPr>
            <a:lvl7pPr marL="914400" algn="ctr" rtl="0" eaLnBrk="1" fontAlgn="base" hangingPunct="1">
              <a:spcBef>
                <a:spcPct val="0"/>
              </a:spcBef>
              <a:spcAft>
                <a:spcPct val="0"/>
              </a:spcAft>
              <a:defRPr sz="4400">
                <a:solidFill>
                  <a:schemeClr val="tx1"/>
                </a:solidFill>
                <a:latin typeface="Helvetica" pitchFamily="34" charset="0"/>
              </a:defRPr>
            </a:lvl7pPr>
            <a:lvl8pPr marL="1371600" algn="ctr" rtl="0" eaLnBrk="1" fontAlgn="base" hangingPunct="1">
              <a:spcBef>
                <a:spcPct val="0"/>
              </a:spcBef>
              <a:spcAft>
                <a:spcPct val="0"/>
              </a:spcAft>
              <a:defRPr sz="4400">
                <a:solidFill>
                  <a:schemeClr val="tx1"/>
                </a:solidFill>
                <a:latin typeface="Helvetica" pitchFamily="34" charset="0"/>
              </a:defRPr>
            </a:lvl8pPr>
            <a:lvl9pPr marL="1828800" algn="ctr" rtl="0" eaLnBrk="1" fontAlgn="base" hangingPunct="1">
              <a:spcBef>
                <a:spcPct val="0"/>
              </a:spcBef>
              <a:spcAft>
                <a:spcPct val="0"/>
              </a:spcAft>
              <a:defRPr sz="4400">
                <a:solidFill>
                  <a:schemeClr val="tx1"/>
                </a:solidFill>
                <a:latin typeface="Helvetica" pitchFamily="34" charset="0"/>
              </a:defRPr>
            </a:lvl9pPr>
          </a:lstStyle>
          <a:p>
            <a:pPr algn="l"/>
            <a:r>
              <a:rPr lang="en-CA" sz="2800" dirty="0"/>
              <a:t>Direction of the Canadian economy</a:t>
            </a:r>
            <a:endParaRPr lang="en-CA" sz="2700" dirty="0"/>
          </a:p>
        </p:txBody>
      </p:sp>
      <p:sp>
        <p:nvSpPr>
          <p:cNvPr id="15" name="Slide Number Placeholder 3"/>
          <p:cNvSpPr txBox="1">
            <a:spLocks/>
          </p:cNvSpPr>
          <p:nvPr/>
        </p:nvSpPr>
        <p:spPr>
          <a:xfrm>
            <a:off x="8229600" y="6356350"/>
            <a:ext cx="609600" cy="365125"/>
          </a:xfrm>
          <a:prstGeom prst="rect">
            <a:avLst/>
          </a:prstGeom>
        </p:spPr>
        <p:txBody>
          <a:bodyPr vert="horz" lIns="91440" tIns="45720" rIns="91440" bIns="45720" rtlCol="0" anchor="ctr"/>
          <a:lstStyle>
            <a:defPPr>
              <a:defRPr lang="en-CA"/>
            </a:defPPr>
            <a:lvl1pPr algn="r" rtl="0" fontAlgn="auto">
              <a:spcBef>
                <a:spcPts val="0"/>
              </a:spcBef>
              <a:spcAft>
                <a:spcPts val="0"/>
              </a:spcAft>
              <a:defRPr sz="1600" kern="1200">
                <a:solidFill>
                  <a:schemeClr val="bg1">
                    <a:lumMod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CCBEA7BD-2368-44CB-8423-B071BE31EC1E}" type="slidenum">
              <a:rPr lang="en-CA" sz="2400" smtClean="0">
                <a:solidFill>
                  <a:schemeClr val="bg1">
                    <a:lumMod val="50000"/>
                  </a:schemeClr>
                </a:solidFill>
              </a:rPr>
              <a:pPr/>
              <a:t>17</a:t>
            </a:fld>
            <a:endParaRPr lang="en-CA" sz="2400" dirty="0">
              <a:solidFill>
                <a:schemeClr val="bg1">
                  <a:lumMod val="50000"/>
                </a:schemeClr>
              </a:solidFill>
            </a:endParaRPr>
          </a:p>
        </p:txBody>
      </p:sp>
      <p:graphicFrame>
        <p:nvGraphicFramePr>
          <p:cNvPr id="13" name="Chart 12"/>
          <p:cNvGraphicFramePr>
            <a:graphicFrameLocks/>
          </p:cNvGraphicFramePr>
          <p:nvPr>
            <p:extLst>
              <p:ext uri="{D42A27DB-BD31-4B8C-83A1-F6EECF244321}">
                <p14:modId xmlns:p14="http://schemas.microsoft.com/office/powerpoint/2010/main" val="897103400"/>
              </p:ext>
            </p:extLst>
          </p:nvPr>
        </p:nvGraphicFramePr>
        <p:xfrm>
          <a:off x="0" y="960165"/>
          <a:ext cx="7543800" cy="41695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94437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p:cNvSpPr>
            <a:spLocks noGrp="1"/>
          </p:cNvSpPr>
          <p:nvPr>
            <p:ph type="sldNum" sz="quarter" idx="4294967295"/>
          </p:nvPr>
        </p:nvSpPr>
        <p:spPr>
          <a:xfrm>
            <a:off x="8229599" y="6356350"/>
            <a:ext cx="566851" cy="365125"/>
          </a:xfrm>
        </p:spPr>
        <p:txBody>
          <a:bodyPr/>
          <a:lstStyle/>
          <a:p>
            <a:fld id="{CCBEA7BD-2368-44CB-8423-B071BE31EC1E}" type="slidenum">
              <a:rPr lang="en-CA" sz="2400" smtClean="0">
                <a:solidFill>
                  <a:schemeClr val="bg1">
                    <a:lumMod val="50000"/>
                  </a:schemeClr>
                </a:solidFill>
              </a:rPr>
              <a:pPr/>
              <a:t>18</a:t>
            </a:fld>
            <a:endParaRPr lang="en-CA" sz="2400" dirty="0">
              <a:solidFill>
                <a:schemeClr val="bg1">
                  <a:lumMod val="50000"/>
                </a:schemeClr>
              </a:solidFill>
            </a:endParaRPr>
          </a:p>
        </p:txBody>
      </p:sp>
      <p:sp>
        <p:nvSpPr>
          <p:cNvPr id="6" name="Title 5"/>
          <p:cNvSpPr>
            <a:spLocks noGrp="1"/>
          </p:cNvSpPr>
          <p:nvPr>
            <p:ph type="title" idx="4294967295"/>
          </p:nvPr>
        </p:nvSpPr>
        <p:spPr>
          <a:xfrm>
            <a:off x="232199" y="12700"/>
            <a:ext cx="6314869" cy="836613"/>
          </a:xfrm>
        </p:spPr>
        <p:txBody>
          <a:bodyPr>
            <a:noAutofit/>
          </a:bodyPr>
          <a:lstStyle/>
          <a:p>
            <a:pPr algn="l"/>
            <a:r>
              <a:rPr lang="en-CA" sz="2800" dirty="0"/>
              <a:t>Direction of the Canadian economy</a:t>
            </a:r>
          </a:p>
        </p:txBody>
      </p:sp>
      <p:sp>
        <p:nvSpPr>
          <p:cNvPr id="11" name="Rectangle 10"/>
          <p:cNvSpPr/>
          <p:nvPr/>
        </p:nvSpPr>
        <p:spPr>
          <a:xfrm>
            <a:off x="232200" y="5500109"/>
            <a:ext cx="8911800" cy="711247"/>
          </a:xfrm>
          <a:prstGeom prst="rect">
            <a:avLst/>
          </a:prstGeom>
        </p:spPr>
        <p:txBody>
          <a:bodyPr wrap="square" lIns="64288" tIns="32144" rIns="64288" bIns="32144">
            <a:spAutoFit/>
          </a:bodyPr>
          <a:lstStyle/>
          <a:p>
            <a:pPr defTabSz="410730">
              <a:defRPr/>
            </a:pPr>
            <a:r>
              <a:rPr lang="en-US" sz="1400" b="1" dirty="0">
                <a:solidFill>
                  <a:srgbClr val="4F81BD">
                    <a:lumMod val="50000"/>
                  </a:srgbClr>
                </a:solidFill>
                <a:latin typeface="Calibri"/>
              </a:rPr>
              <a:t>QUESTION – </a:t>
            </a:r>
            <a:r>
              <a:rPr lang="en-CA" sz="1400" dirty="0">
                <a:solidFill>
                  <a:srgbClr val="4F81BD">
                    <a:lumMod val="50000"/>
                  </a:srgbClr>
                </a:solidFill>
                <a:latin typeface="Calibri"/>
              </a:rPr>
              <a:t>Thinking of the future of the Canadian economy, do you think it is moving in the right direction or the wrong direction?</a:t>
            </a:r>
          </a:p>
          <a:p>
            <a:pPr defTabSz="410730">
              <a:defRPr/>
            </a:pPr>
            <a:endParaRPr lang="en-CA" sz="1400" dirty="0">
              <a:solidFill>
                <a:srgbClr val="4F81BD">
                  <a:lumMod val="50000"/>
                </a:srgbClr>
              </a:solidFill>
              <a:latin typeface="Calibri"/>
            </a:endParaRPr>
          </a:p>
        </p:txBody>
      </p:sp>
      <p:sp>
        <p:nvSpPr>
          <p:cNvPr id="12" name="Rectangle 11">
            <a:extLst>
              <a:ext uri="{FF2B5EF4-FFF2-40B4-BE49-F238E27FC236}">
                <a16:creationId xmlns:a16="http://schemas.microsoft.com/office/drawing/2014/main" id="{B655CD02-6F58-416E-A7D3-B8F48AD16AE8}"/>
              </a:ext>
            </a:extLst>
          </p:cNvPr>
          <p:cNvSpPr/>
          <p:nvPr/>
        </p:nvSpPr>
        <p:spPr>
          <a:xfrm>
            <a:off x="245188" y="5253887"/>
            <a:ext cx="2819400" cy="246221"/>
          </a:xfrm>
          <a:prstGeom prst="rect">
            <a:avLst/>
          </a:prstGeom>
        </p:spPr>
        <p:txBody>
          <a:bodyPr wrap="square">
            <a:spAutoFit/>
          </a:bodyPr>
          <a:lstStyle>
            <a:defPPr>
              <a:defRPr lang="en-CA"/>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CA" sz="1000" b="1" dirty="0">
                <a:solidFill>
                  <a:schemeClr val="tx2">
                    <a:lumMod val="75000"/>
                  </a:schemeClr>
                </a:solidFill>
                <a:latin typeface="Calibri"/>
              </a:rPr>
              <a:t>*Charts may not add up to 100 due to rounding</a:t>
            </a:r>
            <a:r>
              <a:rPr lang="en-CA" sz="1000" b="1" dirty="0">
                <a:solidFill>
                  <a:schemeClr val="tx2">
                    <a:lumMod val="75000"/>
                  </a:schemeClr>
                </a:solidFill>
                <a:latin typeface="+mn-lt"/>
              </a:rPr>
              <a:t>.</a:t>
            </a:r>
            <a:endParaRPr lang="en-CA" sz="1000" b="1" dirty="0">
              <a:solidFill>
                <a:schemeClr val="tx2">
                  <a:lumMod val="75000"/>
                </a:schemeClr>
              </a:solidFill>
              <a:latin typeface="Calibri"/>
            </a:endParaRPr>
          </a:p>
        </p:txBody>
      </p:sp>
      <p:grpSp>
        <p:nvGrpSpPr>
          <p:cNvPr id="2" name="Group 1"/>
          <p:cNvGrpSpPr/>
          <p:nvPr/>
        </p:nvGrpSpPr>
        <p:grpSpPr>
          <a:xfrm>
            <a:off x="1067072" y="630987"/>
            <a:ext cx="6961297" cy="5047396"/>
            <a:chOff x="-23884" y="822268"/>
            <a:chExt cx="6162674" cy="4608236"/>
          </a:xfrm>
        </p:grpSpPr>
        <p:graphicFrame>
          <p:nvGraphicFramePr>
            <p:cNvPr id="8" name="Chart 1"/>
            <p:cNvGraphicFramePr>
              <a:graphicFrameLocks/>
            </p:cNvGraphicFramePr>
            <p:nvPr>
              <p:extLst>
                <p:ext uri="{D42A27DB-BD31-4B8C-83A1-F6EECF244321}">
                  <p14:modId xmlns:p14="http://schemas.microsoft.com/office/powerpoint/2010/main" val="761785365"/>
                </p:ext>
              </p:extLst>
            </p:nvPr>
          </p:nvGraphicFramePr>
          <p:xfrm>
            <a:off x="-23884" y="822268"/>
            <a:ext cx="6162674" cy="4608236"/>
          </p:xfrm>
          <a:graphic>
            <a:graphicData uri="http://schemas.openxmlformats.org/drawingml/2006/chart">
              <c:chart xmlns:c="http://schemas.openxmlformats.org/drawingml/2006/chart" xmlns:r="http://schemas.openxmlformats.org/officeDocument/2006/relationships" r:id="rId2"/>
            </a:graphicData>
          </a:graphic>
        </p:graphicFrame>
        <p:grpSp>
          <p:nvGrpSpPr>
            <p:cNvPr id="22" name="Group 21"/>
            <p:cNvGrpSpPr/>
            <p:nvPr/>
          </p:nvGrpSpPr>
          <p:grpSpPr>
            <a:xfrm>
              <a:off x="2528264" y="2222743"/>
              <a:ext cx="1281736" cy="1653809"/>
              <a:chOff x="252328" y="3505200"/>
              <a:chExt cx="1195472" cy="1572231"/>
            </a:xfrm>
          </p:grpSpPr>
          <p:grpSp>
            <p:nvGrpSpPr>
              <p:cNvPr id="20" name="Group 19"/>
              <p:cNvGrpSpPr/>
              <p:nvPr/>
            </p:nvGrpSpPr>
            <p:grpSpPr>
              <a:xfrm>
                <a:off x="252328" y="3505200"/>
                <a:ext cx="1195472" cy="1572231"/>
                <a:chOff x="2667000" y="2362200"/>
                <a:chExt cx="1143000" cy="1473966"/>
              </a:xfrm>
            </p:grpSpPr>
            <p:sp>
              <p:nvSpPr>
                <p:cNvPr id="3" name="Flowchart: Connector 2"/>
                <p:cNvSpPr/>
                <p:nvPr/>
              </p:nvSpPr>
              <p:spPr>
                <a:xfrm>
                  <a:off x="2667000" y="2362200"/>
                  <a:ext cx="1143000" cy="1143000"/>
                </a:xfrm>
                <a:prstGeom prst="flowChartConnector">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solidFill>
                  </a:endParaRPr>
                </a:p>
              </p:txBody>
            </p:sp>
            <p:sp>
              <p:nvSpPr>
                <p:cNvPr id="17" name="TextBox 16"/>
                <p:cNvSpPr txBox="1"/>
                <p:nvPr/>
              </p:nvSpPr>
              <p:spPr>
                <a:xfrm>
                  <a:off x="2667000" y="2408654"/>
                  <a:ext cx="1143000" cy="1427512"/>
                </a:xfrm>
                <a:prstGeom prst="rect">
                  <a:avLst/>
                </a:prstGeom>
                <a:noFill/>
              </p:spPr>
              <p:txBody>
                <a:bodyPr wrap="square" rtlCol="0">
                  <a:spAutoFit/>
                </a:bodyPr>
                <a:lstStyle/>
                <a:p>
                  <a:pPr indent="0" algn="ctr">
                    <a:lnSpc>
                      <a:spcPct val="150000"/>
                    </a:lnSpc>
                    <a:buNone/>
                  </a:pPr>
                  <a:r>
                    <a:rPr lang="fr-CA" sz="2400" b="1" dirty="0">
                      <a:solidFill>
                        <a:schemeClr val="tx2">
                          <a:lumMod val="75000"/>
                        </a:schemeClr>
                      </a:solidFill>
                      <a:latin typeface="+mn-lt"/>
                    </a:rPr>
                    <a:t>Net score</a:t>
                  </a:r>
                </a:p>
                <a:p>
                  <a:pPr indent="0" algn="ctr">
                    <a:lnSpc>
                      <a:spcPct val="150000"/>
                    </a:lnSpc>
                    <a:buNone/>
                  </a:pPr>
                  <a:r>
                    <a:rPr lang="fr-CA" sz="2400" b="1" dirty="0">
                      <a:solidFill>
                        <a:schemeClr val="tx2">
                          <a:lumMod val="75000"/>
                        </a:schemeClr>
                      </a:solidFill>
                      <a:latin typeface="+mn-lt"/>
                    </a:rPr>
                    <a:t> </a:t>
                  </a:r>
                  <a:r>
                    <a:rPr lang="en-US" sz="2400" b="1" dirty="0">
                      <a:solidFill>
                        <a:schemeClr val="tx2">
                          <a:lumMod val="75000"/>
                        </a:schemeClr>
                      </a:solidFill>
                      <a:latin typeface="+mn-lt"/>
                    </a:rPr>
                    <a:t>+24.5</a:t>
                  </a:r>
                </a:p>
                <a:p>
                  <a:pPr indent="0" algn="ctr">
                    <a:lnSpc>
                      <a:spcPct val="150000"/>
                    </a:lnSpc>
                    <a:buNone/>
                  </a:pPr>
                  <a:endParaRPr lang="fr-CA" sz="2400" b="1" dirty="0">
                    <a:solidFill>
                      <a:schemeClr val="tx2">
                        <a:lumMod val="75000"/>
                      </a:schemeClr>
                    </a:solidFill>
                    <a:latin typeface="+mn-lt"/>
                  </a:endParaRPr>
                </a:p>
              </p:txBody>
            </p:sp>
          </p:grpSp>
          <p:cxnSp>
            <p:nvCxnSpPr>
              <p:cNvPr id="10" name="Straight Connector 9"/>
              <p:cNvCxnSpPr/>
              <p:nvPr/>
            </p:nvCxnSpPr>
            <p:spPr>
              <a:xfrm>
                <a:off x="252328" y="4091605"/>
                <a:ext cx="1195472"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4265906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418946451"/>
              </p:ext>
            </p:extLst>
          </p:nvPr>
        </p:nvGraphicFramePr>
        <p:xfrm>
          <a:off x="1028700" y="914401"/>
          <a:ext cx="7086600" cy="4544529"/>
        </p:xfrm>
        <a:graphic>
          <a:graphicData uri="http://schemas.openxmlformats.org/drawingml/2006/table">
            <a:tbl>
              <a:tblPr firstRow="1" bandRow="1">
                <a:tableStyleId>{5C22544A-7EE6-4342-B048-85BDC9FD1C3A}</a:tableStyleId>
              </a:tblPr>
              <a:tblGrid>
                <a:gridCol w="5981700">
                  <a:extLst>
                    <a:ext uri="{9D8B030D-6E8A-4147-A177-3AD203B41FA5}">
                      <a16:colId xmlns:a16="http://schemas.microsoft.com/office/drawing/2014/main" val="20000"/>
                    </a:ext>
                  </a:extLst>
                </a:gridCol>
                <a:gridCol w="1104900">
                  <a:extLst>
                    <a:ext uri="{9D8B030D-6E8A-4147-A177-3AD203B41FA5}">
                      <a16:colId xmlns:a16="http://schemas.microsoft.com/office/drawing/2014/main" val="20001"/>
                    </a:ext>
                  </a:extLst>
                </a:gridCol>
              </a:tblGrid>
              <a:tr h="568431">
                <a:tc>
                  <a:txBody>
                    <a:bodyPr/>
                    <a:lstStyle/>
                    <a:p>
                      <a:pPr algn="ctr"/>
                      <a:endParaRPr lang="en-CA" sz="1200" dirty="0">
                        <a:solidFill>
                          <a:schemeClr val="tx2">
                            <a:lumMod val="75000"/>
                          </a:schemeClr>
                        </a:solidFill>
                      </a:endParaRPr>
                    </a:p>
                  </a:txBody>
                  <a:tcPr>
                    <a:lnB w="19050" cap="flat" cmpd="sng" algn="ctr">
                      <a:solidFill>
                        <a:schemeClr val="tx2">
                          <a:lumMod val="75000"/>
                        </a:schemeClr>
                      </a:solidFill>
                      <a:prstDash val="solid"/>
                      <a:round/>
                      <a:headEnd type="none" w="med" len="med"/>
                      <a:tailEnd type="none" w="med" len="med"/>
                    </a:lnB>
                    <a:noFill/>
                  </a:tcPr>
                </a:tc>
                <a:tc>
                  <a:txBody>
                    <a:bodyPr/>
                    <a:lstStyle/>
                    <a:p>
                      <a:pPr algn="ctr"/>
                      <a:r>
                        <a:rPr lang="en-CA" sz="1200" dirty="0">
                          <a:solidFill>
                            <a:schemeClr val="tx2">
                              <a:lumMod val="75000"/>
                            </a:schemeClr>
                          </a:solidFill>
                        </a:rPr>
                        <a:t>Frequency </a:t>
                      </a:r>
                    </a:p>
                    <a:p>
                      <a:pPr algn="ctr"/>
                      <a:r>
                        <a:rPr lang="en-CA" sz="1200" dirty="0">
                          <a:solidFill>
                            <a:schemeClr val="tx2">
                              <a:lumMod val="75000"/>
                            </a:schemeClr>
                          </a:solidFill>
                        </a:rPr>
                        <a:t>(n=45)</a:t>
                      </a:r>
                    </a:p>
                  </a:txBody>
                  <a:tcPr anchor="ctr">
                    <a:lnB w="19050" cap="flat" cmpd="sng" algn="ctr">
                      <a:solidFill>
                        <a:schemeClr val="tx2">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r h="4668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dirty="0">
                          <a:solidFill>
                            <a:schemeClr val="tx2">
                              <a:lumMod val="75000"/>
                            </a:schemeClr>
                          </a:solidFill>
                        </a:rPr>
                        <a:t>Lower tax rates/ better tax rates</a:t>
                      </a:r>
                    </a:p>
                  </a:txBody>
                  <a:tcPr anchor="ctr">
                    <a:lnT w="19050" cap="flat" cmpd="sng" algn="ctr">
                      <a:solidFill>
                        <a:schemeClr val="tx2">
                          <a:lumMod val="75000"/>
                        </a:schemeClr>
                      </a:solidFill>
                      <a:prstDash val="solid"/>
                      <a:round/>
                      <a:headEnd type="none" w="med" len="med"/>
                      <a:tailEnd type="none" w="med" len="med"/>
                    </a:lnT>
                    <a:solidFill>
                      <a:srgbClr val="F2F2F2"/>
                    </a:solidFill>
                  </a:tcPr>
                </a:tc>
                <a:tc>
                  <a:txBody>
                    <a:bodyPr/>
                    <a:lstStyle/>
                    <a:p>
                      <a:pPr algn="ctr" fontAlgn="t"/>
                      <a:r>
                        <a:rPr lang="en-CA" sz="1400" b="0" i="0" u="none" strike="noStrike" dirty="0">
                          <a:solidFill>
                            <a:schemeClr val="tx2">
                              <a:lumMod val="75000"/>
                            </a:schemeClr>
                          </a:solidFill>
                          <a:effectLst/>
                          <a:latin typeface="+mn-lt"/>
                        </a:rPr>
                        <a:t>33.3%</a:t>
                      </a:r>
                    </a:p>
                  </a:txBody>
                  <a:tcPr marL="9525" marR="9525" marT="9525" marB="0" anchor="ctr">
                    <a:lnT w="19050" cap="flat" cmpd="sng" algn="ctr">
                      <a:solidFill>
                        <a:schemeClr val="tx2">
                          <a:lumMod val="75000"/>
                        </a:schemeClr>
                      </a:solidFill>
                      <a:prstDash val="solid"/>
                      <a:round/>
                      <a:headEnd type="none" w="med" len="med"/>
                      <a:tailEnd type="none" w="med" len="med"/>
                    </a:lnT>
                    <a:solidFill>
                      <a:srgbClr val="F2F2F2"/>
                    </a:solidFill>
                  </a:tcPr>
                </a:tc>
                <a:extLst>
                  <a:ext uri="{0D108BD9-81ED-4DB2-BD59-A6C34878D82A}">
                    <a16:rowId xmlns:a16="http://schemas.microsoft.com/office/drawing/2014/main" val="10001"/>
                  </a:ext>
                </a:extLst>
              </a:tr>
              <a:tr h="4575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dirty="0">
                          <a:solidFill>
                            <a:schemeClr val="tx2">
                              <a:lumMod val="75000"/>
                            </a:schemeClr>
                          </a:solidFill>
                        </a:rPr>
                        <a:t>Less regulations/ even regulations</a:t>
                      </a:r>
                    </a:p>
                  </a:txBody>
                  <a:tcPr anchor="ctr">
                    <a:noFill/>
                  </a:tcPr>
                </a:tc>
                <a:tc>
                  <a:txBody>
                    <a:bodyPr/>
                    <a:lstStyle/>
                    <a:p>
                      <a:pPr algn="ctr" fontAlgn="t"/>
                      <a:r>
                        <a:rPr lang="en-CA" sz="1400" b="0" i="0" u="none" strike="noStrike" dirty="0">
                          <a:solidFill>
                            <a:schemeClr val="tx2">
                              <a:lumMod val="75000"/>
                            </a:schemeClr>
                          </a:solidFill>
                          <a:effectLst/>
                          <a:latin typeface="+mn-lt"/>
                        </a:rPr>
                        <a:t>17.8%</a:t>
                      </a:r>
                    </a:p>
                  </a:txBody>
                  <a:tcPr marL="9525" marR="9525" marT="9525" marB="0" anchor="ctr">
                    <a:noFill/>
                  </a:tcPr>
                </a:tc>
                <a:extLst>
                  <a:ext uri="{0D108BD9-81ED-4DB2-BD59-A6C34878D82A}">
                    <a16:rowId xmlns:a16="http://schemas.microsoft.com/office/drawing/2014/main" val="10002"/>
                  </a:ext>
                </a:extLst>
              </a:tr>
              <a:tr h="4567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dirty="0">
                          <a:solidFill>
                            <a:schemeClr val="tx2">
                              <a:lumMod val="75000"/>
                            </a:schemeClr>
                          </a:solidFill>
                        </a:rPr>
                        <a:t>Invest in research and development/infrastructure</a:t>
                      </a:r>
                    </a:p>
                  </a:txBody>
                  <a:tcPr anchor="ctr">
                    <a:solidFill>
                      <a:srgbClr val="F2F2F2"/>
                    </a:solidFill>
                  </a:tcPr>
                </a:tc>
                <a:tc>
                  <a:txBody>
                    <a:bodyPr/>
                    <a:lstStyle/>
                    <a:p>
                      <a:pPr algn="ctr" fontAlgn="t"/>
                      <a:r>
                        <a:rPr lang="en-CA" sz="1400" b="0" i="0" u="none" strike="noStrike" dirty="0">
                          <a:solidFill>
                            <a:schemeClr val="tx2">
                              <a:lumMod val="75000"/>
                            </a:schemeClr>
                          </a:solidFill>
                          <a:effectLst/>
                          <a:latin typeface="+mn-lt"/>
                        </a:rPr>
                        <a:t>11.1%</a:t>
                      </a:r>
                    </a:p>
                  </a:txBody>
                  <a:tcPr marL="9525" marR="9525" marT="9525" marB="0" anchor="ctr">
                    <a:solidFill>
                      <a:srgbClr val="F2F2F2"/>
                    </a:solidFill>
                  </a:tcPr>
                </a:tc>
                <a:extLst>
                  <a:ext uri="{0D108BD9-81ED-4DB2-BD59-A6C34878D82A}">
                    <a16:rowId xmlns:a16="http://schemas.microsoft.com/office/drawing/2014/main" val="10003"/>
                  </a:ext>
                </a:extLst>
              </a:tr>
              <a:tr h="4018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dirty="0">
                          <a:solidFill>
                            <a:schemeClr val="tx2">
                              <a:lumMod val="75000"/>
                            </a:schemeClr>
                          </a:solidFill>
                        </a:rPr>
                        <a:t>More skilled labour/workforce</a:t>
                      </a:r>
                    </a:p>
                  </a:txBody>
                  <a:tcPr anchor="ctr">
                    <a:noFill/>
                  </a:tcPr>
                </a:tc>
                <a:tc>
                  <a:txBody>
                    <a:bodyPr/>
                    <a:lstStyle/>
                    <a:p>
                      <a:pPr algn="ctr" fontAlgn="t"/>
                      <a:r>
                        <a:rPr lang="en-CA" sz="1400" b="0" i="0" u="none" strike="noStrike" dirty="0">
                          <a:solidFill>
                            <a:schemeClr val="tx2">
                              <a:lumMod val="75000"/>
                            </a:schemeClr>
                          </a:solidFill>
                          <a:effectLst/>
                          <a:latin typeface="+mn-lt"/>
                        </a:rPr>
                        <a:t>8.9%</a:t>
                      </a:r>
                    </a:p>
                  </a:txBody>
                  <a:tcPr marL="9525" marR="9525" marT="9525" marB="0" anchor="ctr">
                    <a:noFill/>
                  </a:tcPr>
                </a:tc>
                <a:extLst>
                  <a:ext uri="{0D108BD9-81ED-4DB2-BD59-A6C34878D82A}">
                    <a16:rowId xmlns:a16="http://schemas.microsoft.com/office/drawing/2014/main" val="10004"/>
                  </a:ext>
                </a:extLst>
              </a:tr>
              <a:tr h="4018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dirty="0">
                          <a:solidFill>
                            <a:schemeClr val="tx2">
                              <a:lumMod val="75000"/>
                            </a:schemeClr>
                          </a:solidFill>
                        </a:rPr>
                        <a:t>Have incentives/ focus on attracting businesses</a:t>
                      </a:r>
                    </a:p>
                  </a:txBody>
                  <a:tcPr anchor="ctr">
                    <a:solidFill>
                      <a:srgbClr val="F2F2F2"/>
                    </a:solidFill>
                  </a:tcPr>
                </a:tc>
                <a:tc>
                  <a:txBody>
                    <a:bodyPr/>
                    <a:lstStyle/>
                    <a:p>
                      <a:pPr algn="ctr" fontAlgn="t"/>
                      <a:r>
                        <a:rPr lang="en-CA" sz="1400" b="0" i="0" u="none" strike="noStrike" dirty="0">
                          <a:solidFill>
                            <a:schemeClr val="tx2">
                              <a:lumMod val="75000"/>
                            </a:schemeClr>
                          </a:solidFill>
                          <a:effectLst/>
                          <a:latin typeface="+mn-lt"/>
                        </a:rPr>
                        <a:t>6.7%</a:t>
                      </a:r>
                    </a:p>
                  </a:txBody>
                  <a:tcPr marL="9525" marR="9525" marT="9525" marB="0" anchor="ctr">
                    <a:solidFill>
                      <a:srgbClr val="F2F2F2"/>
                    </a:solidFill>
                  </a:tcPr>
                </a:tc>
                <a:extLst>
                  <a:ext uri="{0D108BD9-81ED-4DB2-BD59-A6C34878D82A}">
                    <a16:rowId xmlns:a16="http://schemas.microsoft.com/office/drawing/2014/main" val="10005"/>
                  </a:ext>
                </a:extLst>
              </a:tr>
              <a:tr h="4210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dirty="0">
                          <a:solidFill>
                            <a:schemeClr val="tx2">
                              <a:lumMod val="75000"/>
                            </a:schemeClr>
                          </a:solidFill>
                        </a:rPr>
                        <a:t>Diversify /be more competitive/ better trade</a:t>
                      </a:r>
                    </a:p>
                  </a:txBody>
                  <a:tcPr anchor="ctr">
                    <a:noFill/>
                  </a:tcPr>
                </a:tc>
                <a:tc>
                  <a:txBody>
                    <a:bodyPr/>
                    <a:lstStyle/>
                    <a:p>
                      <a:pPr algn="ctr" fontAlgn="t"/>
                      <a:r>
                        <a:rPr lang="en-CA" sz="1400" b="0" i="0" u="none" strike="noStrike" dirty="0">
                          <a:solidFill>
                            <a:schemeClr val="tx2">
                              <a:lumMod val="75000"/>
                            </a:schemeClr>
                          </a:solidFill>
                          <a:effectLst/>
                          <a:latin typeface="+mn-lt"/>
                        </a:rPr>
                        <a:t>4.4%</a:t>
                      </a:r>
                    </a:p>
                  </a:txBody>
                  <a:tcPr marL="9525" marR="9525" marT="9525" marB="0" anchor="ctr">
                    <a:noFill/>
                  </a:tcPr>
                </a:tc>
                <a:extLst>
                  <a:ext uri="{0D108BD9-81ED-4DB2-BD59-A6C34878D82A}">
                    <a16:rowId xmlns:a16="http://schemas.microsoft.com/office/drawing/2014/main" val="10006"/>
                  </a:ext>
                </a:extLst>
              </a:tr>
              <a:tr h="4567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dirty="0">
                          <a:solidFill>
                            <a:schemeClr val="tx2">
                              <a:lumMod val="75000"/>
                            </a:schemeClr>
                          </a:solidFill>
                        </a:rPr>
                        <a:t>Speed up processes</a:t>
                      </a:r>
                    </a:p>
                  </a:txBody>
                  <a:tcPr anchor="ctr">
                    <a:solidFill>
                      <a:srgbClr val="F2F2F2"/>
                    </a:solidFill>
                  </a:tcPr>
                </a:tc>
                <a:tc>
                  <a:txBody>
                    <a:bodyPr/>
                    <a:lstStyle/>
                    <a:p>
                      <a:pPr algn="ctr" fontAlgn="t"/>
                      <a:r>
                        <a:rPr lang="en-CA" sz="1400" b="0" i="0" u="none" strike="noStrike" dirty="0">
                          <a:solidFill>
                            <a:schemeClr val="tx2">
                              <a:lumMod val="75000"/>
                            </a:schemeClr>
                          </a:solidFill>
                          <a:effectLst/>
                          <a:latin typeface="+mn-lt"/>
                        </a:rPr>
                        <a:t>4.4%</a:t>
                      </a:r>
                    </a:p>
                  </a:txBody>
                  <a:tcPr marL="9525" marR="9525" marT="9525" marB="0" anchor="ctr">
                    <a:solidFill>
                      <a:srgbClr val="F2F2F2"/>
                    </a:solidFill>
                  </a:tcPr>
                </a:tc>
                <a:extLst>
                  <a:ext uri="{0D108BD9-81ED-4DB2-BD59-A6C34878D82A}">
                    <a16:rowId xmlns:a16="http://schemas.microsoft.com/office/drawing/2014/main" val="10007"/>
                  </a:ext>
                </a:extLst>
              </a:tr>
              <a:tr h="4567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dirty="0">
                          <a:solidFill>
                            <a:schemeClr val="tx2">
                              <a:lumMod val="75000"/>
                            </a:schemeClr>
                          </a:solidFill>
                        </a:rPr>
                        <a:t>Other</a:t>
                      </a:r>
                    </a:p>
                  </a:txBody>
                  <a:tcPr anchor="ctr">
                    <a:noFill/>
                  </a:tcPr>
                </a:tc>
                <a:tc>
                  <a:txBody>
                    <a:bodyPr/>
                    <a:lstStyle/>
                    <a:p>
                      <a:pPr algn="ctr" fontAlgn="t"/>
                      <a:r>
                        <a:rPr lang="en-CA" sz="1400" b="0" i="0" u="none" strike="noStrike" dirty="0">
                          <a:solidFill>
                            <a:schemeClr val="tx2">
                              <a:lumMod val="75000"/>
                            </a:schemeClr>
                          </a:solidFill>
                          <a:effectLst/>
                          <a:latin typeface="+mn-lt"/>
                        </a:rPr>
                        <a:t>11.1%</a:t>
                      </a:r>
                    </a:p>
                  </a:txBody>
                  <a:tcPr marL="9525" marR="9525" marT="9525" marB="0" anchor="ctr">
                    <a:noFill/>
                  </a:tcPr>
                </a:tc>
                <a:extLst>
                  <a:ext uri="{0D108BD9-81ED-4DB2-BD59-A6C34878D82A}">
                    <a16:rowId xmlns:a16="http://schemas.microsoft.com/office/drawing/2014/main" val="10008"/>
                  </a:ext>
                </a:extLst>
              </a:tr>
              <a:tr h="4567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dirty="0">
                          <a:solidFill>
                            <a:schemeClr val="tx2">
                              <a:lumMod val="75000"/>
                            </a:schemeClr>
                          </a:solidFill>
                        </a:rPr>
                        <a:t>Unsure</a:t>
                      </a:r>
                    </a:p>
                  </a:txBody>
                  <a:tcPr anchor="ctr">
                    <a:solidFill>
                      <a:srgbClr val="F2F2F2"/>
                    </a:solidFill>
                  </a:tcPr>
                </a:tc>
                <a:tc>
                  <a:txBody>
                    <a:bodyPr/>
                    <a:lstStyle/>
                    <a:p>
                      <a:pPr algn="ctr" fontAlgn="t"/>
                      <a:r>
                        <a:rPr lang="en-CA" sz="1400" b="0" i="0" u="none" strike="noStrike" dirty="0">
                          <a:solidFill>
                            <a:schemeClr val="tx2">
                              <a:lumMod val="75000"/>
                            </a:schemeClr>
                          </a:solidFill>
                          <a:effectLst/>
                          <a:latin typeface="+mn-lt"/>
                        </a:rPr>
                        <a:t>2.2%</a:t>
                      </a:r>
                    </a:p>
                  </a:txBody>
                  <a:tcPr marL="9525" marR="9525" marT="9525" marB="0" anchor="ctr">
                    <a:solidFill>
                      <a:srgbClr val="F2F2F2"/>
                    </a:solidFill>
                  </a:tcPr>
                </a:tc>
                <a:extLst>
                  <a:ext uri="{0D108BD9-81ED-4DB2-BD59-A6C34878D82A}">
                    <a16:rowId xmlns:a16="http://schemas.microsoft.com/office/drawing/2014/main" val="10009"/>
                  </a:ext>
                </a:extLst>
              </a:tr>
            </a:tbl>
          </a:graphicData>
        </a:graphic>
      </p:graphicFrame>
      <p:sp>
        <p:nvSpPr>
          <p:cNvPr id="16" name="Rectangle 15"/>
          <p:cNvSpPr/>
          <p:nvPr/>
        </p:nvSpPr>
        <p:spPr>
          <a:xfrm>
            <a:off x="232200" y="5719561"/>
            <a:ext cx="8911800" cy="288000"/>
          </a:xfrm>
          <a:prstGeom prst="rect">
            <a:avLst/>
          </a:prstGeom>
        </p:spPr>
        <p:txBody>
          <a:bodyPr wrap="square" lIns="64288" tIns="32144" rIns="64288" bIns="32144">
            <a:spAutoFit/>
          </a:bodyPr>
          <a:lstStyle/>
          <a:p>
            <a:pPr defTabSz="410730">
              <a:defRPr/>
            </a:pPr>
            <a:r>
              <a:rPr lang="en-CA" sz="1400" b="1" dirty="0">
                <a:solidFill>
                  <a:srgbClr val="4F81BD">
                    <a:lumMod val="50000"/>
                  </a:srgbClr>
                </a:solidFill>
                <a:latin typeface="Calibri"/>
              </a:rPr>
              <a:t>QUESTION – </a:t>
            </a:r>
            <a:r>
              <a:rPr lang="en-CA" sz="1400" dirty="0">
                <a:solidFill>
                  <a:srgbClr val="4F81BD">
                    <a:lumMod val="50000"/>
                  </a:srgbClr>
                </a:solidFill>
                <a:latin typeface="Calibri"/>
              </a:rPr>
              <a:t>What could Canadian governments do to make Canada a more attractive investment destination? [OPEN]</a:t>
            </a:r>
          </a:p>
        </p:txBody>
      </p:sp>
      <p:sp>
        <p:nvSpPr>
          <p:cNvPr id="9" name="Slide Number Placeholder 3"/>
          <p:cNvSpPr txBox="1">
            <a:spLocks/>
          </p:cNvSpPr>
          <p:nvPr/>
        </p:nvSpPr>
        <p:spPr>
          <a:xfrm>
            <a:off x="8229600" y="6356350"/>
            <a:ext cx="621714" cy="365125"/>
          </a:xfrm>
          <a:prstGeom prst="rect">
            <a:avLst/>
          </a:prstGeom>
        </p:spPr>
        <p:txBody>
          <a:bodyPr vert="horz" lIns="91440" tIns="45720" rIns="91440" bIns="45720" rtlCol="0" anchor="ctr"/>
          <a:lstStyle>
            <a:defPPr>
              <a:defRPr lang="en-CA"/>
            </a:defPPr>
            <a:lvl1pPr algn="r" rtl="0" fontAlgn="auto">
              <a:spcBef>
                <a:spcPts val="0"/>
              </a:spcBef>
              <a:spcAft>
                <a:spcPts val="0"/>
              </a:spcAft>
              <a:defRPr sz="1600" kern="1200">
                <a:solidFill>
                  <a:schemeClr val="bg1">
                    <a:lumMod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CCBEA7BD-2368-44CB-8423-B071BE31EC1E}" type="slidenum">
              <a:rPr lang="en-CA" sz="2400" smtClean="0">
                <a:solidFill>
                  <a:schemeClr val="bg1">
                    <a:lumMod val="50000"/>
                  </a:schemeClr>
                </a:solidFill>
              </a:rPr>
              <a:pPr/>
              <a:t>19</a:t>
            </a:fld>
            <a:endParaRPr lang="en-CA" sz="2400" dirty="0">
              <a:solidFill>
                <a:schemeClr val="bg1">
                  <a:lumMod val="50000"/>
                </a:schemeClr>
              </a:solidFill>
            </a:endParaRPr>
          </a:p>
        </p:txBody>
      </p:sp>
      <p:sp>
        <p:nvSpPr>
          <p:cNvPr id="12" name="Title 5"/>
          <p:cNvSpPr txBox="1">
            <a:spLocks/>
          </p:cNvSpPr>
          <p:nvPr/>
        </p:nvSpPr>
        <p:spPr bwMode="auto">
          <a:xfrm>
            <a:off x="232199" y="12700"/>
            <a:ext cx="5985691" cy="836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4400" kern="1200">
                <a:solidFill>
                  <a:schemeClr val="tx2">
                    <a:lumMod val="75000"/>
                  </a:schemeClr>
                </a:solidFill>
                <a:latin typeface="+mj-lt"/>
                <a:ea typeface="+mj-ea"/>
                <a:cs typeface="+mj-cs"/>
              </a:defRPr>
            </a:lvl1pPr>
            <a:lvl2pPr algn="ctr" rtl="0" eaLnBrk="1" fontAlgn="base" hangingPunct="1">
              <a:spcBef>
                <a:spcPct val="0"/>
              </a:spcBef>
              <a:spcAft>
                <a:spcPct val="0"/>
              </a:spcAft>
              <a:defRPr sz="4400">
                <a:solidFill>
                  <a:schemeClr val="tx1"/>
                </a:solidFill>
                <a:latin typeface="Helvetica" pitchFamily="34" charset="0"/>
              </a:defRPr>
            </a:lvl2pPr>
            <a:lvl3pPr algn="ctr" rtl="0" eaLnBrk="1" fontAlgn="base" hangingPunct="1">
              <a:spcBef>
                <a:spcPct val="0"/>
              </a:spcBef>
              <a:spcAft>
                <a:spcPct val="0"/>
              </a:spcAft>
              <a:defRPr sz="4400">
                <a:solidFill>
                  <a:schemeClr val="tx1"/>
                </a:solidFill>
                <a:latin typeface="Helvetica" pitchFamily="34" charset="0"/>
              </a:defRPr>
            </a:lvl3pPr>
            <a:lvl4pPr algn="ctr" rtl="0" eaLnBrk="1" fontAlgn="base" hangingPunct="1">
              <a:spcBef>
                <a:spcPct val="0"/>
              </a:spcBef>
              <a:spcAft>
                <a:spcPct val="0"/>
              </a:spcAft>
              <a:defRPr sz="4400">
                <a:solidFill>
                  <a:schemeClr val="tx1"/>
                </a:solidFill>
                <a:latin typeface="Helvetica" pitchFamily="34" charset="0"/>
              </a:defRPr>
            </a:lvl4pPr>
            <a:lvl5pPr algn="ctr" rtl="0" eaLnBrk="1" fontAlgn="base" hangingPunct="1">
              <a:spcBef>
                <a:spcPct val="0"/>
              </a:spcBef>
              <a:spcAft>
                <a:spcPct val="0"/>
              </a:spcAft>
              <a:defRPr sz="4400">
                <a:solidFill>
                  <a:schemeClr val="tx1"/>
                </a:solidFill>
                <a:latin typeface="Helvetica" pitchFamily="34" charset="0"/>
              </a:defRPr>
            </a:lvl5pPr>
            <a:lvl6pPr marL="457200" algn="ctr" rtl="0" eaLnBrk="1" fontAlgn="base" hangingPunct="1">
              <a:spcBef>
                <a:spcPct val="0"/>
              </a:spcBef>
              <a:spcAft>
                <a:spcPct val="0"/>
              </a:spcAft>
              <a:defRPr sz="4400">
                <a:solidFill>
                  <a:schemeClr val="tx1"/>
                </a:solidFill>
                <a:latin typeface="Helvetica" pitchFamily="34" charset="0"/>
              </a:defRPr>
            </a:lvl6pPr>
            <a:lvl7pPr marL="914400" algn="ctr" rtl="0" eaLnBrk="1" fontAlgn="base" hangingPunct="1">
              <a:spcBef>
                <a:spcPct val="0"/>
              </a:spcBef>
              <a:spcAft>
                <a:spcPct val="0"/>
              </a:spcAft>
              <a:defRPr sz="4400">
                <a:solidFill>
                  <a:schemeClr val="tx1"/>
                </a:solidFill>
                <a:latin typeface="Helvetica" pitchFamily="34" charset="0"/>
              </a:defRPr>
            </a:lvl7pPr>
            <a:lvl8pPr marL="1371600" algn="ctr" rtl="0" eaLnBrk="1" fontAlgn="base" hangingPunct="1">
              <a:spcBef>
                <a:spcPct val="0"/>
              </a:spcBef>
              <a:spcAft>
                <a:spcPct val="0"/>
              </a:spcAft>
              <a:defRPr sz="4400">
                <a:solidFill>
                  <a:schemeClr val="tx1"/>
                </a:solidFill>
                <a:latin typeface="Helvetica" pitchFamily="34" charset="0"/>
              </a:defRPr>
            </a:lvl8pPr>
            <a:lvl9pPr marL="1828800" algn="ctr" rtl="0" eaLnBrk="1" fontAlgn="base" hangingPunct="1">
              <a:spcBef>
                <a:spcPct val="0"/>
              </a:spcBef>
              <a:spcAft>
                <a:spcPct val="0"/>
              </a:spcAft>
              <a:defRPr sz="4400">
                <a:solidFill>
                  <a:schemeClr val="tx1"/>
                </a:solidFill>
                <a:latin typeface="Helvetica" pitchFamily="34" charset="0"/>
              </a:defRPr>
            </a:lvl9pPr>
          </a:lstStyle>
          <a:p>
            <a:pPr algn="l"/>
            <a:r>
              <a:rPr lang="en-CA" sz="2800" dirty="0"/>
              <a:t>Top ways Canadian Governments can attract investment in Canada</a:t>
            </a:r>
          </a:p>
        </p:txBody>
      </p:sp>
    </p:spTree>
    <p:extLst>
      <p:ext uri="{BB962C8B-B14F-4D97-AF65-F5344CB8AC3E}">
        <p14:creationId xmlns:p14="http://schemas.microsoft.com/office/powerpoint/2010/main" val="4054205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txBox="1">
            <a:spLocks/>
          </p:cNvSpPr>
          <p:nvPr/>
        </p:nvSpPr>
        <p:spPr>
          <a:xfrm>
            <a:off x="8229600" y="6356350"/>
            <a:ext cx="609600" cy="365125"/>
          </a:xfrm>
          <a:prstGeom prst="rect">
            <a:avLst/>
          </a:prstGeom>
        </p:spPr>
        <p:txBody>
          <a:bodyPr vert="horz" lIns="91440" tIns="45720" rIns="91440" bIns="45720" rtlCol="0" anchor="ctr"/>
          <a:lstStyle>
            <a:defPPr>
              <a:defRPr lang="en-CA"/>
            </a:defPPr>
            <a:lvl1pPr algn="r" rtl="0" fontAlgn="auto">
              <a:spcBef>
                <a:spcPts val="0"/>
              </a:spcBef>
              <a:spcAft>
                <a:spcPts val="0"/>
              </a:spcAft>
              <a:defRPr sz="1600" kern="1200">
                <a:solidFill>
                  <a:schemeClr val="bg1">
                    <a:lumMod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CCBEA7BD-2368-44CB-8423-B071BE31EC1E}" type="slidenum">
              <a:rPr lang="en-CA" sz="2400" smtClean="0">
                <a:solidFill>
                  <a:schemeClr val="bg1">
                    <a:lumMod val="50000"/>
                  </a:schemeClr>
                </a:solidFill>
              </a:rPr>
              <a:pPr/>
              <a:t>2</a:t>
            </a:fld>
            <a:endParaRPr lang="en-CA" sz="2400" dirty="0">
              <a:solidFill>
                <a:schemeClr val="bg1">
                  <a:lumMod val="50000"/>
                </a:schemeClr>
              </a:solidFill>
            </a:endParaRPr>
          </a:p>
        </p:txBody>
      </p:sp>
      <p:sp>
        <p:nvSpPr>
          <p:cNvPr id="5" name="Title 4"/>
          <p:cNvSpPr txBox="1">
            <a:spLocks/>
          </p:cNvSpPr>
          <p:nvPr/>
        </p:nvSpPr>
        <p:spPr bwMode="auto">
          <a:xfrm>
            <a:off x="0" y="858369"/>
            <a:ext cx="9144000" cy="796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4400" kern="1200">
                <a:solidFill>
                  <a:schemeClr val="tx2">
                    <a:lumMod val="75000"/>
                  </a:schemeClr>
                </a:solidFill>
                <a:latin typeface="+mj-lt"/>
                <a:ea typeface="+mj-ea"/>
                <a:cs typeface="+mj-cs"/>
              </a:defRPr>
            </a:lvl1pPr>
            <a:lvl2pPr algn="ctr" rtl="0" eaLnBrk="1" fontAlgn="base" hangingPunct="1">
              <a:spcBef>
                <a:spcPct val="0"/>
              </a:spcBef>
              <a:spcAft>
                <a:spcPct val="0"/>
              </a:spcAft>
              <a:defRPr sz="4400">
                <a:solidFill>
                  <a:schemeClr val="tx1"/>
                </a:solidFill>
                <a:latin typeface="Helvetica" pitchFamily="34" charset="0"/>
              </a:defRPr>
            </a:lvl2pPr>
            <a:lvl3pPr algn="ctr" rtl="0" eaLnBrk="1" fontAlgn="base" hangingPunct="1">
              <a:spcBef>
                <a:spcPct val="0"/>
              </a:spcBef>
              <a:spcAft>
                <a:spcPct val="0"/>
              </a:spcAft>
              <a:defRPr sz="4400">
                <a:solidFill>
                  <a:schemeClr val="tx1"/>
                </a:solidFill>
                <a:latin typeface="Helvetica" pitchFamily="34" charset="0"/>
              </a:defRPr>
            </a:lvl3pPr>
            <a:lvl4pPr algn="ctr" rtl="0" eaLnBrk="1" fontAlgn="base" hangingPunct="1">
              <a:spcBef>
                <a:spcPct val="0"/>
              </a:spcBef>
              <a:spcAft>
                <a:spcPct val="0"/>
              </a:spcAft>
              <a:defRPr sz="4400">
                <a:solidFill>
                  <a:schemeClr val="tx1"/>
                </a:solidFill>
                <a:latin typeface="Helvetica" pitchFamily="34" charset="0"/>
              </a:defRPr>
            </a:lvl4pPr>
            <a:lvl5pPr algn="ctr" rtl="0" eaLnBrk="1" fontAlgn="base" hangingPunct="1">
              <a:spcBef>
                <a:spcPct val="0"/>
              </a:spcBef>
              <a:spcAft>
                <a:spcPct val="0"/>
              </a:spcAft>
              <a:defRPr sz="4400">
                <a:solidFill>
                  <a:schemeClr val="tx1"/>
                </a:solidFill>
                <a:latin typeface="Helvetica" pitchFamily="34" charset="0"/>
              </a:defRPr>
            </a:lvl5pPr>
            <a:lvl6pPr marL="457200" algn="ctr" rtl="0" eaLnBrk="1" fontAlgn="base" hangingPunct="1">
              <a:spcBef>
                <a:spcPct val="0"/>
              </a:spcBef>
              <a:spcAft>
                <a:spcPct val="0"/>
              </a:spcAft>
              <a:defRPr sz="4400">
                <a:solidFill>
                  <a:schemeClr val="tx1"/>
                </a:solidFill>
                <a:latin typeface="Helvetica" pitchFamily="34" charset="0"/>
              </a:defRPr>
            </a:lvl6pPr>
            <a:lvl7pPr marL="914400" algn="ctr" rtl="0" eaLnBrk="1" fontAlgn="base" hangingPunct="1">
              <a:spcBef>
                <a:spcPct val="0"/>
              </a:spcBef>
              <a:spcAft>
                <a:spcPct val="0"/>
              </a:spcAft>
              <a:defRPr sz="4400">
                <a:solidFill>
                  <a:schemeClr val="tx1"/>
                </a:solidFill>
                <a:latin typeface="Helvetica" pitchFamily="34" charset="0"/>
              </a:defRPr>
            </a:lvl7pPr>
            <a:lvl8pPr marL="1371600" algn="ctr" rtl="0" eaLnBrk="1" fontAlgn="base" hangingPunct="1">
              <a:spcBef>
                <a:spcPct val="0"/>
              </a:spcBef>
              <a:spcAft>
                <a:spcPct val="0"/>
              </a:spcAft>
              <a:defRPr sz="4400">
                <a:solidFill>
                  <a:schemeClr val="tx1"/>
                </a:solidFill>
                <a:latin typeface="Helvetica" pitchFamily="34" charset="0"/>
              </a:defRPr>
            </a:lvl8pPr>
            <a:lvl9pPr marL="1828800" algn="ctr" rtl="0" eaLnBrk="1" fontAlgn="base" hangingPunct="1">
              <a:spcBef>
                <a:spcPct val="0"/>
              </a:spcBef>
              <a:spcAft>
                <a:spcPct val="0"/>
              </a:spcAft>
              <a:defRPr sz="4400">
                <a:solidFill>
                  <a:schemeClr val="tx1"/>
                </a:solidFill>
                <a:latin typeface="Helvetica" pitchFamily="34" charset="0"/>
              </a:defRPr>
            </a:lvl9pPr>
          </a:lstStyle>
          <a:p>
            <a:r>
              <a:rPr lang="en-CA" sz="2400" b="1" dirty="0"/>
              <a:t>About the AmCham Canada-Nanos</a:t>
            </a:r>
          </a:p>
          <a:p>
            <a:r>
              <a:rPr lang="en-CA" sz="2400" b="1" dirty="0"/>
              <a:t>US Investment in Canada Index</a:t>
            </a:r>
          </a:p>
        </p:txBody>
      </p:sp>
      <p:sp>
        <p:nvSpPr>
          <p:cNvPr id="7" name="TextBox 7"/>
          <p:cNvSpPr txBox="1">
            <a:spLocks noChangeArrowheads="1"/>
          </p:cNvSpPr>
          <p:nvPr/>
        </p:nvSpPr>
        <p:spPr bwMode="auto">
          <a:xfrm>
            <a:off x="457275" y="1823016"/>
            <a:ext cx="8281987" cy="1954664"/>
          </a:xfrm>
          <a:prstGeom prst="rect">
            <a:avLst/>
          </a:prstGeom>
          <a:noFill/>
          <a:ln w="9525">
            <a:noFill/>
            <a:miter lim="800000"/>
            <a:headEnd/>
            <a:tailEnd/>
          </a:ln>
        </p:spPr>
        <p:txBody>
          <a:bodyPr vert="horz" wrap="square" lIns="64288" tIns="32144" rIns="64288" bIns="32144" numCol="1" anchor="t" anchorCtr="0" compatLnSpc="1">
            <a:prstTxWarp prst="textNoShape">
              <a:avLst/>
            </a:prstTxWarp>
            <a:spAutoFit/>
          </a:bodyPr>
          <a:lstStyle>
            <a:lvl1pPr marL="342900" indent="-342900" algn="l" rtl="0" eaLnBrk="1" fontAlgn="base" hangingPunct="1">
              <a:spcBef>
                <a:spcPct val="20000"/>
              </a:spcBef>
              <a:spcAft>
                <a:spcPct val="0"/>
              </a:spcAft>
              <a:buFont typeface="Arial" pitchFamily="34" charset="0"/>
              <a:buChar char="•"/>
              <a:defRPr sz="3200" kern="1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2">
                    <a:lumMod val="75000"/>
                  </a:schemeClr>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2">
                    <a:lumMod val="75000"/>
                  </a:schemeClr>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2">
                    <a:lumMod val="75000"/>
                  </a:schemeClr>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1200"/>
              </a:spcAft>
              <a:buNone/>
            </a:pPr>
            <a:r>
              <a:rPr lang="en-CA" sz="1800" dirty="0"/>
              <a:t>The AmCham Canada-Nanos Research have partnered to monitor and measure business sentiment among U.S.-owned businesses operating in Canada.  The purpose of the initiative is to gauge the business and investment climate in Canada from the perspective of executives leading American enterprises in Canada.</a:t>
            </a:r>
            <a:endParaRPr lang="en-CA" sz="1800" dirty="0">
              <a:ea typeface="Helvetica Light"/>
              <a:cs typeface="Helvetica Light"/>
              <a:sym typeface="Helvetica Light"/>
            </a:endParaRPr>
          </a:p>
          <a:p>
            <a:pPr marL="0" indent="0">
              <a:buFont typeface="Arial" pitchFamily="34" charset="0"/>
              <a:buNone/>
            </a:pPr>
            <a:r>
              <a:rPr lang="en-CA" sz="1800" dirty="0">
                <a:ea typeface="Helvetica Light"/>
                <a:cs typeface="Helvetica Light"/>
                <a:sym typeface="Helvetica Light"/>
              </a:rPr>
              <a:t>For more information, visit </a:t>
            </a:r>
            <a:r>
              <a:rPr lang="en-CA" sz="1800" dirty="0">
                <a:ea typeface="Helvetica Light"/>
                <a:cs typeface="Helvetica Light"/>
                <a:sym typeface="Helvetica Light"/>
                <a:hlinkClick r:id="rId3"/>
              </a:rPr>
              <a:t>http://www.amchamcanada.ca/</a:t>
            </a:r>
            <a:r>
              <a:rPr lang="en-CA" sz="1800" dirty="0">
                <a:ea typeface="Helvetica Light"/>
                <a:cs typeface="Helvetica Light"/>
                <a:sym typeface="Helvetica Light"/>
              </a:rPr>
              <a:t> or </a:t>
            </a:r>
            <a:r>
              <a:rPr lang="en-CA" sz="1800" dirty="0">
                <a:ea typeface="Helvetica Light"/>
                <a:cs typeface="Helvetica Light"/>
                <a:sym typeface="Helvetica Light"/>
                <a:hlinkClick r:id="rId4"/>
              </a:rPr>
              <a:t>www.nanos.co</a:t>
            </a:r>
            <a:r>
              <a:rPr lang="en-CA" sz="1800" dirty="0">
                <a:ea typeface="Helvetica Light"/>
                <a:cs typeface="Helvetica Light"/>
                <a:sym typeface="Helvetica Light"/>
              </a:rPr>
              <a:t> </a:t>
            </a:r>
          </a:p>
          <a:p>
            <a:pPr marL="0" indent="0">
              <a:buFont typeface="Arial" pitchFamily="34" charset="0"/>
              <a:buNone/>
            </a:pPr>
            <a:endParaRPr lang="en-CA" sz="1600" dirty="0">
              <a:latin typeface="Helvetica Light"/>
              <a:ea typeface="Helvetica Light"/>
              <a:cs typeface="Helvetica Light"/>
              <a:sym typeface="Helvetica Light"/>
            </a:endParaRPr>
          </a:p>
        </p:txBody>
      </p:sp>
      <p:sp>
        <p:nvSpPr>
          <p:cNvPr id="8" name="TextBox 7"/>
          <p:cNvSpPr txBox="1"/>
          <p:nvPr/>
        </p:nvSpPr>
        <p:spPr>
          <a:xfrm>
            <a:off x="347550" y="4306808"/>
            <a:ext cx="6583560" cy="1005403"/>
          </a:xfrm>
          <a:prstGeom prst="rect">
            <a:avLst/>
          </a:prstGeom>
          <a:noFill/>
        </p:spPr>
        <p:txBody>
          <a:bodyPr wrap="square" rtlCol="0">
            <a:spAutoFit/>
          </a:bodyPr>
          <a:lstStyle/>
          <a:p>
            <a:pPr>
              <a:spcBef>
                <a:spcPts val="200"/>
              </a:spcBef>
            </a:pPr>
            <a:r>
              <a:rPr lang="en-US" sz="1400" b="1" dirty="0">
                <a:latin typeface="+mn-lt"/>
              </a:rPr>
              <a:t>For interviews contact:	</a:t>
            </a:r>
            <a:r>
              <a:rPr lang="en-US" sz="1400" b="1" dirty="0">
                <a:solidFill>
                  <a:srgbClr val="000066"/>
                </a:solidFill>
                <a:latin typeface="+mn-lt"/>
              </a:rPr>
              <a:t>Nik Nanos </a:t>
            </a:r>
          </a:p>
          <a:p>
            <a:pPr>
              <a:spcBef>
                <a:spcPts val="200"/>
              </a:spcBef>
            </a:pPr>
            <a:r>
              <a:rPr lang="en-US" sz="1400" dirty="0">
                <a:latin typeface="+mn-lt"/>
              </a:rPr>
              <a:t>		Chief Data Scientist, Nanos Research				Ottawa (613) 234-4666 ext. 237</a:t>
            </a:r>
          </a:p>
          <a:p>
            <a:pPr>
              <a:spcBef>
                <a:spcPts val="200"/>
              </a:spcBef>
            </a:pPr>
            <a:r>
              <a:rPr lang="en-US" sz="1400" dirty="0">
                <a:latin typeface="+mn-lt"/>
              </a:rPr>
              <a:t>		nik@nanos.co</a:t>
            </a:r>
            <a:endParaRPr lang="en-CA" sz="1400" b="1" i="1" dirty="0">
              <a:latin typeface="+mn-lt"/>
            </a:endParaRPr>
          </a:p>
        </p:txBody>
      </p:sp>
      <p:sp>
        <p:nvSpPr>
          <p:cNvPr id="9" name="TextBox 8"/>
          <p:cNvSpPr txBox="1"/>
          <p:nvPr/>
        </p:nvSpPr>
        <p:spPr>
          <a:xfrm>
            <a:off x="4701044" y="4281160"/>
            <a:ext cx="4428251" cy="1031051"/>
          </a:xfrm>
          <a:prstGeom prst="rect">
            <a:avLst/>
          </a:prstGeom>
          <a:noFill/>
        </p:spPr>
        <p:txBody>
          <a:bodyPr wrap="square" rtlCol="0">
            <a:spAutoFit/>
          </a:bodyPr>
          <a:lstStyle/>
          <a:p>
            <a:pPr>
              <a:spcBef>
                <a:spcPts val="200"/>
              </a:spcBef>
            </a:pPr>
            <a:r>
              <a:rPr lang="en-US" sz="1200" b="1" dirty="0">
                <a:solidFill>
                  <a:srgbClr val="000066"/>
                </a:solidFill>
                <a:latin typeface="+mn-lt"/>
              </a:rPr>
              <a:t>	</a:t>
            </a:r>
            <a:r>
              <a:rPr lang="en-US" sz="1400" b="1" dirty="0">
                <a:solidFill>
                  <a:srgbClr val="000066"/>
                </a:solidFill>
                <a:latin typeface="+mn-lt"/>
              </a:rPr>
              <a:t>Rick Tachuk</a:t>
            </a:r>
          </a:p>
          <a:p>
            <a:pPr>
              <a:spcBef>
                <a:spcPts val="200"/>
              </a:spcBef>
            </a:pPr>
            <a:r>
              <a:rPr lang="en-US" sz="1400" dirty="0">
                <a:latin typeface="+mn-lt"/>
              </a:rPr>
              <a:t>	Chairman, AmCham Canada</a:t>
            </a:r>
          </a:p>
          <a:p>
            <a:pPr>
              <a:spcBef>
                <a:spcPts val="200"/>
              </a:spcBef>
            </a:pPr>
            <a:r>
              <a:rPr lang="en-US" sz="1400" dirty="0">
                <a:latin typeface="+mn-lt"/>
              </a:rPr>
              <a:t>	Ottawa (613) 293-5250</a:t>
            </a:r>
          </a:p>
          <a:p>
            <a:pPr>
              <a:spcBef>
                <a:spcPts val="200"/>
              </a:spcBef>
            </a:pPr>
            <a:r>
              <a:rPr lang="en-US" sz="1400" dirty="0">
                <a:latin typeface="+mn-lt"/>
              </a:rPr>
              <a:t>	rtachuk@amchamcanada.ca</a:t>
            </a:r>
            <a:endParaRPr lang="en-CA" sz="1400" dirty="0">
              <a:latin typeface="+mn-lt"/>
            </a:endParaRPr>
          </a:p>
        </p:txBody>
      </p:sp>
    </p:spTree>
    <p:extLst>
      <p:ext uri="{BB962C8B-B14F-4D97-AF65-F5344CB8AC3E}">
        <p14:creationId xmlns:p14="http://schemas.microsoft.com/office/powerpoint/2010/main" val="73516976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99672" y="895801"/>
            <a:ext cx="6172200" cy="4484687"/>
            <a:chOff x="1499672" y="895801"/>
            <a:chExt cx="6172200" cy="4484687"/>
          </a:xfrm>
        </p:grpSpPr>
        <p:graphicFrame>
          <p:nvGraphicFramePr>
            <p:cNvPr id="11" name="Chart 1"/>
            <p:cNvGraphicFramePr>
              <a:graphicFrameLocks/>
            </p:cNvGraphicFramePr>
            <p:nvPr>
              <p:extLst>
                <p:ext uri="{D42A27DB-BD31-4B8C-83A1-F6EECF244321}">
                  <p14:modId xmlns:p14="http://schemas.microsoft.com/office/powerpoint/2010/main" val="3888445376"/>
                </p:ext>
              </p:extLst>
            </p:nvPr>
          </p:nvGraphicFramePr>
          <p:xfrm>
            <a:off x="1499672" y="895801"/>
            <a:ext cx="6172200" cy="4484687"/>
          </p:xfrm>
          <a:graphic>
            <a:graphicData uri="http://schemas.openxmlformats.org/drawingml/2006/chart">
              <c:chart xmlns:c="http://schemas.openxmlformats.org/drawingml/2006/chart" xmlns:r="http://schemas.openxmlformats.org/officeDocument/2006/relationships" r:id="rId2"/>
            </a:graphicData>
          </a:graphic>
        </p:graphicFrame>
        <p:grpSp>
          <p:nvGrpSpPr>
            <p:cNvPr id="22" name="Group 21"/>
            <p:cNvGrpSpPr/>
            <p:nvPr/>
          </p:nvGrpSpPr>
          <p:grpSpPr>
            <a:xfrm>
              <a:off x="3923532" y="2276172"/>
              <a:ext cx="1476001" cy="1282460"/>
              <a:chOff x="1560483" y="3505200"/>
              <a:chExt cx="1376664" cy="1219200"/>
            </a:xfrm>
          </p:grpSpPr>
          <p:grpSp>
            <p:nvGrpSpPr>
              <p:cNvPr id="23" name="Group 22"/>
              <p:cNvGrpSpPr/>
              <p:nvPr/>
            </p:nvGrpSpPr>
            <p:grpSpPr>
              <a:xfrm>
                <a:off x="1560483" y="3505200"/>
                <a:ext cx="1376664" cy="1219200"/>
                <a:chOff x="3917738" y="2362200"/>
                <a:chExt cx="1316239" cy="1143000"/>
              </a:xfrm>
            </p:grpSpPr>
            <p:sp>
              <p:nvSpPr>
                <p:cNvPr id="25" name="Flowchart: Connector 24"/>
                <p:cNvSpPr/>
                <p:nvPr/>
              </p:nvSpPr>
              <p:spPr>
                <a:xfrm>
                  <a:off x="4004356" y="2362200"/>
                  <a:ext cx="1143000" cy="1143000"/>
                </a:xfrm>
                <a:prstGeom prst="flowChartConnector">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solidFill>
                  </a:endParaRPr>
                </a:p>
              </p:txBody>
            </p:sp>
            <p:sp>
              <p:nvSpPr>
                <p:cNvPr id="26" name="TextBox 25"/>
                <p:cNvSpPr txBox="1"/>
                <p:nvPr/>
              </p:nvSpPr>
              <p:spPr>
                <a:xfrm>
                  <a:off x="3917738" y="2436378"/>
                  <a:ext cx="1316239" cy="987508"/>
                </a:xfrm>
                <a:prstGeom prst="rect">
                  <a:avLst/>
                </a:prstGeom>
                <a:noFill/>
              </p:spPr>
              <p:txBody>
                <a:bodyPr wrap="square" rtlCol="0">
                  <a:spAutoFit/>
                </a:bodyPr>
                <a:lstStyle/>
                <a:p>
                  <a:pPr indent="0" algn="ctr">
                    <a:lnSpc>
                      <a:spcPct val="150000"/>
                    </a:lnSpc>
                    <a:buNone/>
                  </a:pPr>
                  <a:r>
                    <a:rPr lang="fr-CA" sz="2200" b="1" dirty="0">
                      <a:solidFill>
                        <a:schemeClr val="tx2">
                          <a:lumMod val="75000"/>
                        </a:schemeClr>
                      </a:solidFill>
                      <a:latin typeface="+mn-lt"/>
                    </a:rPr>
                    <a:t>Net score </a:t>
                  </a:r>
                  <a:r>
                    <a:rPr lang="en-US" sz="2200" b="1" dirty="0">
                      <a:solidFill>
                        <a:schemeClr val="tx2">
                          <a:lumMod val="75000"/>
                        </a:schemeClr>
                      </a:solidFill>
                      <a:latin typeface="+mn-lt"/>
                    </a:rPr>
                    <a:t>+51.0</a:t>
                  </a:r>
                  <a:endParaRPr lang="fr-CA" sz="2200" b="1" dirty="0">
                    <a:solidFill>
                      <a:schemeClr val="tx2">
                        <a:lumMod val="75000"/>
                      </a:schemeClr>
                    </a:solidFill>
                    <a:latin typeface="+mn-lt"/>
                  </a:endParaRPr>
                </a:p>
              </p:txBody>
            </p:sp>
          </p:grpSp>
          <p:cxnSp>
            <p:nvCxnSpPr>
              <p:cNvPr id="24" name="Straight Connector 23"/>
              <p:cNvCxnSpPr>
                <a:stCxn id="25" idx="2"/>
              </p:cNvCxnSpPr>
              <p:nvPr/>
            </p:nvCxnSpPr>
            <p:spPr>
              <a:xfrm>
                <a:off x="1651082" y="4114800"/>
                <a:ext cx="1195472"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grpSp>
      </p:grpSp>
      <p:sp>
        <p:nvSpPr>
          <p:cNvPr id="28" name="Rectangle 27"/>
          <p:cNvSpPr/>
          <p:nvPr/>
        </p:nvSpPr>
        <p:spPr>
          <a:xfrm>
            <a:off x="237823" y="5511758"/>
            <a:ext cx="8911800" cy="495803"/>
          </a:xfrm>
          <a:prstGeom prst="rect">
            <a:avLst/>
          </a:prstGeom>
        </p:spPr>
        <p:txBody>
          <a:bodyPr wrap="square" lIns="64288" tIns="32144" rIns="64288" bIns="32144">
            <a:spAutoFit/>
          </a:bodyPr>
          <a:lstStyle/>
          <a:p>
            <a:pPr defTabSz="410730">
              <a:defRPr/>
            </a:pPr>
            <a:r>
              <a:rPr lang="en-CA" sz="1400" b="1" dirty="0">
                <a:solidFill>
                  <a:srgbClr val="4F81BD">
                    <a:lumMod val="50000"/>
                  </a:srgbClr>
                </a:solidFill>
                <a:latin typeface="Calibri"/>
              </a:rPr>
              <a:t>QUESTION – </a:t>
            </a:r>
            <a:r>
              <a:rPr lang="en-CA" sz="1400" dirty="0">
                <a:solidFill>
                  <a:srgbClr val="4F81BD">
                    <a:lumMod val="50000"/>
                  </a:srgbClr>
                </a:solidFill>
                <a:latin typeface="Calibri"/>
              </a:rPr>
              <a:t>Do you have a positive, a somewhat positive, a somewhat negative or a negative view of the recent US-Mexico-Canada Agreement (USMCA)?</a:t>
            </a:r>
          </a:p>
        </p:txBody>
      </p:sp>
      <p:sp>
        <p:nvSpPr>
          <p:cNvPr id="32" name="Rectangle 31">
            <a:extLst>
              <a:ext uri="{FF2B5EF4-FFF2-40B4-BE49-F238E27FC236}">
                <a16:creationId xmlns:a16="http://schemas.microsoft.com/office/drawing/2014/main" id="{B655CD02-6F58-416E-A7D3-B8F48AD16AE8}"/>
              </a:ext>
            </a:extLst>
          </p:cNvPr>
          <p:cNvSpPr/>
          <p:nvPr/>
        </p:nvSpPr>
        <p:spPr>
          <a:xfrm>
            <a:off x="237823" y="5322436"/>
            <a:ext cx="2819400" cy="246221"/>
          </a:xfrm>
          <a:prstGeom prst="rect">
            <a:avLst/>
          </a:prstGeom>
        </p:spPr>
        <p:txBody>
          <a:bodyPr wrap="square">
            <a:spAutoFit/>
          </a:bodyPr>
          <a:lstStyle>
            <a:defPPr>
              <a:defRPr lang="en-CA"/>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CA" sz="1000" b="1" dirty="0">
                <a:solidFill>
                  <a:schemeClr val="tx2">
                    <a:lumMod val="75000"/>
                  </a:schemeClr>
                </a:solidFill>
                <a:latin typeface="Calibri"/>
              </a:rPr>
              <a:t>*Charts may not add up to 100 due to rounding</a:t>
            </a:r>
            <a:r>
              <a:rPr lang="en-CA" sz="1000" b="1" dirty="0">
                <a:solidFill>
                  <a:schemeClr val="tx2">
                    <a:lumMod val="75000"/>
                  </a:schemeClr>
                </a:solidFill>
                <a:latin typeface="+mn-lt"/>
              </a:rPr>
              <a:t>.</a:t>
            </a:r>
            <a:endParaRPr lang="en-CA" sz="1000" b="1" dirty="0">
              <a:solidFill>
                <a:schemeClr val="tx2">
                  <a:lumMod val="75000"/>
                </a:schemeClr>
              </a:solidFill>
              <a:latin typeface="Calibri"/>
            </a:endParaRPr>
          </a:p>
        </p:txBody>
      </p:sp>
      <p:sp>
        <p:nvSpPr>
          <p:cNvPr id="19" name="Slide Number Placeholder 3"/>
          <p:cNvSpPr txBox="1">
            <a:spLocks/>
          </p:cNvSpPr>
          <p:nvPr/>
        </p:nvSpPr>
        <p:spPr>
          <a:xfrm>
            <a:off x="8229599" y="6356350"/>
            <a:ext cx="566851" cy="365125"/>
          </a:xfrm>
          <a:prstGeom prst="rect">
            <a:avLst/>
          </a:prstGeom>
        </p:spPr>
        <p:txBody>
          <a:bodyPr vert="horz" lIns="91440" tIns="45720" rIns="91440" bIns="45720" rtlCol="0" anchor="ctr"/>
          <a:lstStyle>
            <a:defPPr>
              <a:defRPr lang="en-CA"/>
            </a:defPPr>
            <a:lvl1pPr algn="r" rtl="0" fontAlgn="auto">
              <a:spcBef>
                <a:spcPts val="0"/>
              </a:spcBef>
              <a:spcAft>
                <a:spcPts val="0"/>
              </a:spcAft>
              <a:defRPr sz="1600" kern="1200">
                <a:solidFill>
                  <a:schemeClr val="bg1">
                    <a:lumMod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CCBEA7BD-2368-44CB-8423-B071BE31EC1E}" type="slidenum">
              <a:rPr lang="en-CA" sz="2400" smtClean="0">
                <a:solidFill>
                  <a:schemeClr val="bg1">
                    <a:lumMod val="50000"/>
                  </a:schemeClr>
                </a:solidFill>
              </a:rPr>
              <a:pPr/>
              <a:t>20</a:t>
            </a:fld>
            <a:endParaRPr lang="en-CA" sz="2400" dirty="0">
              <a:solidFill>
                <a:schemeClr val="bg1">
                  <a:lumMod val="50000"/>
                </a:schemeClr>
              </a:solidFill>
            </a:endParaRPr>
          </a:p>
        </p:txBody>
      </p:sp>
      <p:sp>
        <p:nvSpPr>
          <p:cNvPr id="20" name="Title 5"/>
          <p:cNvSpPr txBox="1">
            <a:spLocks/>
          </p:cNvSpPr>
          <p:nvPr/>
        </p:nvSpPr>
        <p:spPr bwMode="auto">
          <a:xfrm>
            <a:off x="232200" y="12700"/>
            <a:ext cx="5330400" cy="836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4400" kern="1200">
                <a:solidFill>
                  <a:schemeClr val="tx2">
                    <a:lumMod val="75000"/>
                  </a:schemeClr>
                </a:solidFill>
                <a:latin typeface="+mj-lt"/>
                <a:ea typeface="+mj-ea"/>
                <a:cs typeface="+mj-cs"/>
              </a:defRPr>
            </a:lvl1pPr>
            <a:lvl2pPr algn="ctr" rtl="0" eaLnBrk="1" fontAlgn="base" hangingPunct="1">
              <a:spcBef>
                <a:spcPct val="0"/>
              </a:spcBef>
              <a:spcAft>
                <a:spcPct val="0"/>
              </a:spcAft>
              <a:defRPr sz="4400">
                <a:solidFill>
                  <a:schemeClr val="tx1"/>
                </a:solidFill>
                <a:latin typeface="Helvetica" pitchFamily="34" charset="0"/>
              </a:defRPr>
            </a:lvl2pPr>
            <a:lvl3pPr algn="ctr" rtl="0" eaLnBrk="1" fontAlgn="base" hangingPunct="1">
              <a:spcBef>
                <a:spcPct val="0"/>
              </a:spcBef>
              <a:spcAft>
                <a:spcPct val="0"/>
              </a:spcAft>
              <a:defRPr sz="4400">
                <a:solidFill>
                  <a:schemeClr val="tx1"/>
                </a:solidFill>
                <a:latin typeface="Helvetica" pitchFamily="34" charset="0"/>
              </a:defRPr>
            </a:lvl3pPr>
            <a:lvl4pPr algn="ctr" rtl="0" eaLnBrk="1" fontAlgn="base" hangingPunct="1">
              <a:spcBef>
                <a:spcPct val="0"/>
              </a:spcBef>
              <a:spcAft>
                <a:spcPct val="0"/>
              </a:spcAft>
              <a:defRPr sz="4400">
                <a:solidFill>
                  <a:schemeClr val="tx1"/>
                </a:solidFill>
                <a:latin typeface="Helvetica" pitchFamily="34" charset="0"/>
              </a:defRPr>
            </a:lvl4pPr>
            <a:lvl5pPr algn="ctr" rtl="0" eaLnBrk="1" fontAlgn="base" hangingPunct="1">
              <a:spcBef>
                <a:spcPct val="0"/>
              </a:spcBef>
              <a:spcAft>
                <a:spcPct val="0"/>
              </a:spcAft>
              <a:defRPr sz="4400">
                <a:solidFill>
                  <a:schemeClr val="tx1"/>
                </a:solidFill>
                <a:latin typeface="Helvetica" pitchFamily="34" charset="0"/>
              </a:defRPr>
            </a:lvl5pPr>
            <a:lvl6pPr marL="457200" algn="ctr" rtl="0" eaLnBrk="1" fontAlgn="base" hangingPunct="1">
              <a:spcBef>
                <a:spcPct val="0"/>
              </a:spcBef>
              <a:spcAft>
                <a:spcPct val="0"/>
              </a:spcAft>
              <a:defRPr sz="4400">
                <a:solidFill>
                  <a:schemeClr val="tx1"/>
                </a:solidFill>
                <a:latin typeface="Helvetica" pitchFamily="34" charset="0"/>
              </a:defRPr>
            </a:lvl6pPr>
            <a:lvl7pPr marL="914400" algn="ctr" rtl="0" eaLnBrk="1" fontAlgn="base" hangingPunct="1">
              <a:spcBef>
                <a:spcPct val="0"/>
              </a:spcBef>
              <a:spcAft>
                <a:spcPct val="0"/>
              </a:spcAft>
              <a:defRPr sz="4400">
                <a:solidFill>
                  <a:schemeClr val="tx1"/>
                </a:solidFill>
                <a:latin typeface="Helvetica" pitchFamily="34" charset="0"/>
              </a:defRPr>
            </a:lvl7pPr>
            <a:lvl8pPr marL="1371600" algn="ctr" rtl="0" eaLnBrk="1" fontAlgn="base" hangingPunct="1">
              <a:spcBef>
                <a:spcPct val="0"/>
              </a:spcBef>
              <a:spcAft>
                <a:spcPct val="0"/>
              </a:spcAft>
              <a:defRPr sz="4400">
                <a:solidFill>
                  <a:schemeClr val="tx1"/>
                </a:solidFill>
                <a:latin typeface="Helvetica" pitchFamily="34" charset="0"/>
              </a:defRPr>
            </a:lvl8pPr>
            <a:lvl9pPr marL="1828800" algn="ctr" rtl="0" eaLnBrk="1" fontAlgn="base" hangingPunct="1">
              <a:spcBef>
                <a:spcPct val="0"/>
              </a:spcBef>
              <a:spcAft>
                <a:spcPct val="0"/>
              </a:spcAft>
              <a:defRPr sz="4400">
                <a:solidFill>
                  <a:schemeClr val="tx1"/>
                </a:solidFill>
                <a:latin typeface="Helvetica" pitchFamily="34" charset="0"/>
              </a:defRPr>
            </a:lvl9pPr>
          </a:lstStyle>
          <a:p>
            <a:pPr algn="l"/>
            <a:r>
              <a:rPr lang="en-CA" sz="2800" dirty="0"/>
              <a:t>Opinion of the USMCA</a:t>
            </a:r>
          </a:p>
        </p:txBody>
      </p:sp>
    </p:spTree>
    <p:extLst>
      <p:ext uri="{BB962C8B-B14F-4D97-AF65-F5344CB8AC3E}">
        <p14:creationId xmlns:p14="http://schemas.microsoft.com/office/powerpoint/2010/main" val="2662606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38941032"/>
              </p:ext>
            </p:extLst>
          </p:nvPr>
        </p:nvGraphicFramePr>
        <p:xfrm>
          <a:off x="1028700" y="914401"/>
          <a:ext cx="7086600" cy="4087805"/>
        </p:xfrm>
        <a:graphic>
          <a:graphicData uri="http://schemas.openxmlformats.org/drawingml/2006/table">
            <a:tbl>
              <a:tblPr firstRow="1" bandRow="1">
                <a:tableStyleId>{5C22544A-7EE6-4342-B048-85BDC9FD1C3A}</a:tableStyleId>
              </a:tblPr>
              <a:tblGrid>
                <a:gridCol w="5981700">
                  <a:extLst>
                    <a:ext uri="{9D8B030D-6E8A-4147-A177-3AD203B41FA5}">
                      <a16:colId xmlns:a16="http://schemas.microsoft.com/office/drawing/2014/main" val="20000"/>
                    </a:ext>
                  </a:extLst>
                </a:gridCol>
                <a:gridCol w="1104900">
                  <a:extLst>
                    <a:ext uri="{9D8B030D-6E8A-4147-A177-3AD203B41FA5}">
                      <a16:colId xmlns:a16="http://schemas.microsoft.com/office/drawing/2014/main" val="20001"/>
                    </a:ext>
                  </a:extLst>
                </a:gridCol>
              </a:tblGrid>
              <a:tr h="568431">
                <a:tc>
                  <a:txBody>
                    <a:bodyPr/>
                    <a:lstStyle/>
                    <a:p>
                      <a:pPr algn="ctr"/>
                      <a:endParaRPr lang="en-CA" sz="1200" dirty="0">
                        <a:solidFill>
                          <a:schemeClr val="tx2">
                            <a:lumMod val="75000"/>
                          </a:schemeClr>
                        </a:solidFill>
                      </a:endParaRPr>
                    </a:p>
                  </a:txBody>
                  <a:tcPr>
                    <a:lnB w="19050" cap="flat" cmpd="sng" algn="ctr">
                      <a:solidFill>
                        <a:schemeClr val="tx2">
                          <a:lumMod val="75000"/>
                        </a:schemeClr>
                      </a:solidFill>
                      <a:prstDash val="solid"/>
                      <a:round/>
                      <a:headEnd type="none" w="med" len="med"/>
                      <a:tailEnd type="none" w="med" len="med"/>
                    </a:lnB>
                    <a:noFill/>
                  </a:tcPr>
                </a:tc>
                <a:tc>
                  <a:txBody>
                    <a:bodyPr/>
                    <a:lstStyle/>
                    <a:p>
                      <a:pPr algn="ctr"/>
                      <a:r>
                        <a:rPr lang="en-CA" sz="1200" dirty="0">
                          <a:solidFill>
                            <a:schemeClr val="tx2">
                              <a:lumMod val="75000"/>
                            </a:schemeClr>
                          </a:solidFill>
                        </a:rPr>
                        <a:t>Frequency </a:t>
                      </a:r>
                    </a:p>
                    <a:p>
                      <a:pPr algn="ctr"/>
                      <a:r>
                        <a:rPr lang="en-CA" sz="1200" dirty="0">
                          <a:solidFill>
                            <a:schemeClr val="tx2">
                              <a:lumMod val="75000"/>
                            </a:schemeClr>
                          </a:solidFill>
                        </a:rPr>
                        <a:t>(n=44)</a:t>
                      </a:r>
                    </a:p>
                  </a:txBody>
                  <a:tcPr anchor="ctr">
                    <a:lnB w="19050" cap="flat" cmpd="sng" algn="ctr">
                      <a:solidFill>
                        <a:schemeClr val="tx2">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r h="4668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b="0" dirty="0">
                          <a:solidFill>
                            <a:schemeClr val="tx2">
                              <a:lumMod val="75000"/>
                            </a:schemeClr>
                          </a:solidFill>
                        </a:rPr>
                        <a:t>It got done/removes uncertainty</a:t>
                      </a:r>
                    </a:p>
                  </a:txBody>
                  <a:tcPr anchor="ctr">
                    <a:lnT w="19050" cap="flat" cmpd="sng" algn="ctr">
                      <a:solidFill>
                        <a:schemeClr val="tx2">
                          <a:lumMod val="75000"/>
                        </a:schemeClr>
                      </a:solidFill>
                      <a:prstDash val="solid"/>
                      <a:round/>
                      <a:headEnd type="none" w="med" len="med"/>
                      <a:tailEnd type="none" w="med" len="med"/>
                    </a:lnT>
                    <a:solidFill>
                      <a:srgbClr val="F2F2F2"/>
                    </a:solidFill>
                  </a:tcPr>
                </a:tc>
                <a:tc>
                  <a:txBody>
                    <a:bodyPr/>
                    <a:lstStyle/>
                    <a:p>
                      <a:pPr algn="ctr"/>
                      <a:r>
                        <a:rPr lang="fr-CA" sz="1400" b="0" dirty="0">
                          <a:solidFill>
                            <a:schemeClr val="tx2">
                              <a:lumMod val="75000"/>
                            </a:schemeClr>
                          </a:solidFill>
                          <a:latin typeface="+mn-lt"/>
                        </a:rPr>
                        <a:t>22.7%</a:t>
                      </a:r>
                      <a:endParaRPr lang="en-CA" sz="1400" b="0" dirty="0">
                        <a:solidFill>
                          <a:schemeClr val="tx2">
                            <a:lumMod val="75000"/>
                          </a:schemeClr>
                        </a:solidFill>
                        <a:latin typeface="+mn-lt"/>
                      </a:endParaRPr>
                    </a:p>
                  </a:txBody>
                  <a:tcPr anchor="ctr">
                    <a:lnT w="19050" cap="flat" cmpd="sng" algn="ctr">
                      <a:solidFill>
                        <a:schemeClr val="tx2">
                          <a:lumMod val="75000"/>
                        </a:schemeClr>
                      </a:solidFill>
                      <a:prstDash val="solid"/>
                      <a:round/>
                      <a:headEnd type="none" w="med" len="med"/>
                      <a:tailEnd type="none" w="med" len="med"/>
                    </a:lnT>
                    <a:solidFill>
                      <a:srgbClr val="F2F2F2"/>
                    </a:solidFill>
                  </a:tcPr>
                </a:tc>
                <a:extLst>
                  <a:ext uri="{0D108BD9-81ED-4DB2-BD59-A6C34878D82A}">
                    <a16:rowId xmlns:a16="http://schemas.microsoft.com/office/drawing/2014/main" val="10001"/>
                  </a:ext>
                </a:extLst>
              </a:tr>
              <a:tr h="4575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b="0" dirty="0">
                          <a:solidFill>
                            <a:schemeClr val="tx2">
                              <a:lumMod val="75000"/>
                            </a:schemeClr>
                          </a:solidFill>
                        </a:rPr>
                        <a:t>Not finished yet/we are still unsure of all the details</a:t>
                      </a:r>
                    </a:p>
                  </a:txBody>
                  <a:tcPr anchor="ctr">
                    <a:noFill/>
                  </a:tcPr>
                </a:tc>
                <a:tc>
                  <a:txBody>
                    <a:bodyPr/>
                    <a:lstStyle/>
                    <a:p>
                      <a:pPr marL="38100" marR="38100" algn="ctr">
                        <a:lnSpc>
                          <a:spcPts val="1600"/>
                        </a:lnSpc>
                        <a:spcAft>
                          <a:spcPts val="0"/>
                        </a:spcAft>
                      </a:pPr>
                      <a:r>
                        <a:rPr lang="fr-CA" sz="1400" b="0" dirty="0">
                          <a:solidFill>
                            <a:schemeClr val="tx2">
                              <a:lumMod val="75000"/>
                            </a:schemeClr>
                          </a:solidFill>
                          <a:latin typeface="+mn-lt"/>
                          <a:ea typeface="Times New Roman"/>
                        </a:rPr>
                        <a:t>15.9%</a:t>
                      </a:r>
                      <a:endParaRPr lang="en-CA" sz="1400" b="0" dirty="0">
                        <a:solidFill>
                          <a:schemeClr val="tx2">
                            <a:lumMod val="75000"/>
                          </a:schemeClr>
                        </a:solidFill>
                        <a:latin typeface="+mn-lt"/>
                        <a:ea typeface="Times New Roman"/>
                      </a:endParaRPr>
                    </a:p>
                  </a:txBody>
                  <a:tcPr marL="0" marR="0" marT="0" marB="0" anchor="ctr">
                    <a:noFill/>
                  </a:tcPr>
                </a:tc>
                <a:extLst>
                  <a:ext uri="{0D108BD9-81ED-4DB2-BD59-A6C34878D82A}">
                    <a16:rowId xmlns:a16="http://schemas.microsoft.com/office/drawing/2014/main" val="10002"/>
                  </a:ext>
                </a:extLst>
              </a:tr>
              <a:tr h="4567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b="0" dirty="0">
                          <a:solidFill>
                            <a:schemeClr val="tx2">
                              <a:lumMod val="75000"/>
                            </a:schemeClr>
                          </a:solidFill>
                        </a:rPr>
                        <a:t>Not that much was changed from NAFTA</a:t>
                      </a:r>
                    </a:p>
                  </a:txBody>
                  <a:tcPr anchor="ctr">
                    <a:solidFill>
                      <a:srgbClr val="F2F2F2"/>
                    </a:solidFill>
                  </a:tcPr>
                </a:tc>
                <a:tc>
                  <a:txBody>
                    <a:bodyPr/>
                    <a:lstStyle/>
                    <a:p>
                      <a:pPr marL="38100" marR="38100" algn="ctr">
                        <a:lnSpc>
                          <a:spcPts val="1600"/>
                        </a:lnSpc>
                        <a:spcAft>
                          <a:spcPts val="0"/>
                        </a:spcAft>
                      </a:pPr>
                      <a:r>
                        <a:rPr lang="fr-CA" sz="1400" b="0" dirty="0">
                          <a:solidFill>
                            <a:schemeClr val="tx2">
                              <a:lumMod val="75000"/>
                            </a:schemeClr>
                          </a:solidFill>
                          <a:latin typeface="+mn-lt"/>
                          <a:ea typeface="Times New Roman"/>
                        </a:rPr>
                        <a:t>15.9%</a:t>
                      </a:r>
                      <a:endParaRPr lang="en-CA" sz="1400" b="0" dirty="0">
                        <a:solidFill>
                          <a:schemeClr val="tx2">
                            <a:lumMod val="75000"/>
                          </a:schemeClr>
                        </a:solidFill>
                        <a:latin typeface="+mn-lt"/>
                        <a:ea typeface="Times New Roman"/>
                      </a:endParaRPr>
                    </a:p>
                  </a:txBody>
                  <a:tcPr marL="0" marR="0" marT="0" marB="0" anchor="ctr">
                    <a:solidFill>
                      <a:srgbClr val="F2F2F2"/>
                    </a:solidFill>
                  </a:tcPr>
                </a:tc>
                <a:extLst>
                  <a:ext uri="{0D108BD9-81ED-4DB2-BD59-A6C34878D82A}">
                    <a16:rowId xmlns:a16="http://schemas.microsoft.com/office/drawing/2014/main" val="10003"/>
                  </a:ext>
                </a:extLst>
              </a:tr>
              <a:tr h="4018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b="0" dirty="0">
                          <a:solidFill>
                            <a:schemeClr val="tx2">
                              <a:lumMod val="75000"/>
                            </a:schemeClr>
                          </a:solidFill>
                        </a:rPr>
                        <a:t>It could have been worse/ better than nothing</a:t>
                      </a:r>
                    </a:p>
                  </a:txBody>
                  <a:tcPr anchor="ctr">
                    <a:noFill/>
                  </a:tcPr>
                </a:tc>
                <a:tc>
                  <a:txBody>
                    <a:bodyPr/>
                    <a:lstStyle/>
                    <a:p>
                      <a:pPr marL="38100" marR="38100" algn="ctr">
                        <a:lnSpc>
                          <a:spcPts val="1600"/>
                        </a:lnSpc>
                        <a:spcAft>
                          <a:spcPts val="0"/>
                        </a:spcAft>
                      </a:pPr>
                      <a:r>
                        <a:rPr lang="fr-CA" sz="1400" b="0" dirty="0">
                          <a:solidFill>
                            <a:schemeClr val="tx2">
                              <a:lumMod val="75000"/>
                            </a:schemeClr>
                          </a:solidFill>
                          <a:latin typeface="+mn-lt"/>
                          <a:ea typeface="Times New Roman"/>
                        </a:rPr>
                        <a:t>9.1%</a:t>
                      </a:r>
                      <a:endParaRPr lang="en-CA" sz="1400" b="0" dirty="0">
                        <a:solidFill>
                          <a:schemeClr val="tx2">
                            <a:lumMod val="75000"/>
                          </a:schemeClr>
                        </a:solidFill>
                        <a:latin typeface="+mn-lt"/>
                        <a:ea typeface="Times New Roman"/>
                      </a:endParaRPr>
                    </a:p>
                  </a:txBody>
                  <a:tcPr marL="0" marR="0" marT="0" marB="0" anchor="ctr">
                    <a:noFill/>
                  </a:tcPr>
                </a:tc>
                <a:extLst>
                  <a:ext uri="{0D108BD9-81ED-4DB2-BD59-A6C34878D82A}">
                    <a16:rowId xmlns:a16="http://schemas.microsoft.com/office/drawing/2014/main" val="10004"/>
                  </a:ext>
                </a:extLst>
              </a:tr>
              <a:tr h="4018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b="0" dirty="0">
                          <a:solidFill>
                            <a:schemeClr val="tx2">
                              <a:lumMod val="75000"/>
                            </a:schemeClr>
                          </a:solidFill>
                        </a:rPr>
                        <a:t>It included all three countries/was equitable</a:t>
                      </a:r>
                    </a:p>
                  </a:txBody>
                  <a:tcPr anchor="ctr">
                    <a:solidFill>
                      <a:srgbClr val="F2F2F2"/>
                    </a:solidFill>
                  </a:tcPr>
                </a:tc>
                <a:tc>
                  <a:txBody>
                    <a:bodyPr/>
                    <a:lstStyle/>
                    <a:p>
                      <a:pPr marL="38100" marR="38100" algn="ctr">
                        <a:lnSpc>
                          <a:spcPts val="1600"/>
                        </a:lnSpc>
                        <a:spcAft>
                          <a:spcPts val="0"/>
                        </a:spcAft>
                      </a:pPr>
                      <a:r>
                        <a:rPr lang="fr-CA" sz="1400" b="0" dirty="0">
                          <a:solidFill>
                            <a:schemeClr val="tx2">
                              <a:lumMod val="75000"/>
                            </a:schemeClr>
                          </a:solidFill>
                          <a:latin typeface="+mn-lt"/>
                          <a:ea typeface="Times New Roman"/>
                        </a:rPr>
                        <a:t>9.1%</a:t>
                      </a:r>
                      <a:endParaRPr lang="en-CA" sz="1400" b="0" dirty="0">
                        <a:solidFill>
                          <a:schemeClr val="tx2">
                            <a:lumMod val="75000"/>
                          </a:schemeClr>
                        </a:solidFill>
                        <a:latin typeface="+mn-lt"/>
                        <a:ea typeface="Times New Roman"/>
                      </a:endParaRPr>
                    </a:p>
                  </a:txBody>
                  <a:tcPr marL="0" marR="0" marT="0" marB="0" anchor="ctr">
                    <a:solidFill>
                      <a:srgbClr val="F2F2F2"/>
                    </a:solidFill>
                  </a:tcPr>
                </a:tc>
                <a:extLst>
                  <a:ext uri="{0D108BD9-81ED-4DB2-BD59-A6C34878D82A}">
                    <a16:rowId xmlns:a16="http://schemas.microsoft.com/office/drawing/2014/main" val="10005"/>
                  </a:ext>
                </a:extLst>
              </a:tr>
              <a:tr h="4210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b="0" dirty="0">
                          <a:solidFill>
                            <a:schemeClr val="tx2">
                              <a:lumMod val="75000"/>
                            </a:schemeClr>
                          </a:solidFill>
                        </a:rPr>
                        <a:t>It opened up some markets/ modernized trade</a:t>
                      </a:r>
                    </a:p>
                  </a:txBody>
                  <a:tcPr anchor="ctr">
                    <a:noFill/>
                  </a:tcPr>
                </a:tc>
                <a:tc>
                  <a:txBody>
                    <a:bodyPr/>
                    <a:lstStyle/>
                    <a:p>
                      <a:pPr marL="38100" marR="38100" algn="ctr">
                        <a:lnSpc>
                          <a:spcPts val="1600"/>
                        </a:lnSpc>
                        <a:spcAft>
                          <a:spcPts val="0"/>
                        </a:spcAft>
                      </a:pPr>
                      <a:r>
                        <a:rPr lang="fr-CA" sz="1400" b="0" dirty="0">
                          <a:solidFill>
                            <a:schemeClr val="tx2">
                              <a:lumMod val="75000"/>
                            </a:schemeClr>
                          </a:solidFill>
                          <a:latin typeface="+mn-lt"/>
                          <a:ea typeface="Times New Roman"/>
                        </a:rPr>
                        <a:t>9.1%</a:t>
                      </a:r>
                      <a:endParaRPr lang="en-CA" sz="1400" b="0" dirty="0">
                        <a:solidFill>
                          <a:schemeClr val="tx2">
                            <a:lumMod val="75000"/>
                          </a:schemeClr>
                        </a:solidFill>
                        <a:latin typeface="+mn-lt"/>
                        <a:ea typeface="Times New Roman"/>
                      </a:endParaRPr>
                    </a:p>
                  </a:txBody>
                  <a:tcPr marL="0" marR="0" marT="0" marB="0" anchor="ctr">
                    <a:noFill/>
                  </a:tcPr>
                </a:tc>
                <a:extLst>
                  <a:ext uri="{0D108BD9-81ED-4DB2-BD59-A6C34878D82A}">
                    <a16:rowId xmlns:a16="http://schemas.microsoft.com/office/drawing/2014/main" val="10006"/>
                  </a:ext>
                </a:extLst>
              </a:tr>
              <a:tr h="4567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b="0" dirty="0">
                          <a:solidFill>
                            <a:schemeClr val="tx2">
                              <a:lumMod val="75000"/>
                            </a:schemeClr>
                          </a:solidFill>
                        </a:rPr>
                        <a:t>Messy because of new</a:t>
                      </a:r>
                      <a:r>
                        <a:rPr lang="en-CA" sz="1400" b="0" baseline="0" dirty="0">
                          <a:solidFill>
                            <a:schemeClr val="tx2">
                              <a:lumMod val="75000"/>
                            </a:schemeClr>
                          </a:solidFill>
                        </a:rPr>
                        <a:t> congress/president</a:t>
                      </a:r>
                      <a:endParaRPr lang="en-CA" sz="1400" b="0" dirty="0">
                        <a:solidFill>
                          <a:schemeClr val="tx2">
                            <a:lumMod val="75000"/>
                          </a:schemeClr>
                        </a:solidFill>
                      </a:endParaRPr>
                    </a:p>
                  </a:txBody>
                  <a:tcPr anchor="ctr">
                    <a:solidFill>
                      <a:srgbClr val="F2F2F2"/>
                    </a:solidFill>
                  </a:tcPr>
                </a:tc>
                <a:tc>
                  <a:txBody>
                    <a:bodyPr/>
                    <a:lstStyle/>
                    <a:p>
                      <a:pPr marL="38100" marR="38100" algn="ctr">
                        <a:lnSpc>
                          <a:spcPts val="1600"/>
                        </a:lnSpc>
                        <a:spcAft>
                          <a:spcPts val="0"/>
                        </a:spcAft>
                      </a:pPr>
                      <a:r>
                        <a:rPr lang="fr-CA" sz="1400" b="0" dirty="0">
                          <a:solidFill>
                            <a:schemeClr val="tx2">
                              <a:lumMod val="75000"/>
                            </a:schemeClr>
                          </a:solidFill>
                          <a:latin typeface="+mn-lt"/>
                          <a:ea typeface="Times New Roman"/>
                        </a:rPr>
                        <a:t>4.5%</a:t>
                      </a:r>
                      <a:endParaRPr lang="en-CA" sz="1400" b="0" dirty="0">
                        <a:solidFill>
                          <a:schemeClr val="tx2">
                            <a:lumMod val="75000"/>
                          </a:schemeClr>
                        </a:solidFill>
                        <a:latin typeface="+mn-lt"/>
                        <a:ea typeface="Times New Roman"/>
                      </a:endParaRPr>
                    </a:p>
                  </a:txBody>
                  <a:tcPr marL="0" marR="0" marT="0" marB="0" anchor="ctr">
                    <a:solidFill>
                      <a:srgbClr val="F2F2F2"/>
                    </a:solidFill>
                  </a:tcPr>
                </a:tc>
                <a:extLst>
                  <a:ext uri="{0D108BD9-81ED-4DB2-BD59-A6C34878D82A}">
                    <a16:rowId xmlns:a16="http://schemas.microsoft.com/office/drawing/2014/main" val="10007"/>
                  </a:ext>
                </a:extLst>
              </a:tr>
              <a:tr h="4567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b="0" dirty="0">
                          <a:solidFill>
                            <a:schemeClr val="tx2">
                              <a:lumMod val="75000"/>
                            </a:schemeClr>
                          </a:solidFill>
                        </a:rPr>
                        <a:t>Other –</a:t>
                      </a:r>
                      <a:r>
                        <a:rPr lang="en-CA" sz="1400" b="0" baseline="0" dirty="0">
                          <a:solidFill>
                            <a:schemeClr val="tx2">
                              <a:lumMod val="75000"/>
                            </a:schemeClr>
                          </a:solidFill>
                        </a:rPr>
                        <a:t> Single mentions</a:t>
                      </a:r>
                      <a:endParaRPr lang="en-CA" sz="1400" b="0" dirty="0">
                        <a:solidFill>
                          <a:schemeClr val="tx2">
                            <a:lumMod val="75000"/>
                          </a:schemeClr>
                        </a:solidFill>
                      </a:endParaRPr>
                    </a:p>
                  </a:txBody>
                  <a:tcPr anchor="ctr">
                    <a:noFill/>
                  </a:tcPr>
                </a:tc>
                <a:tc>
                  <a:txBody>
                    <a:bodyPr/>
                    <a:lstStyle/>
                    <a:p>
                      <a:pPr marL="38100" marR="38100" algn="ctr">
                        <a:lnSpc>
                          <a:spcPts val="1600"/>
                        </a:lnSpc>
                        <a:spcAft>
                          <a:spcPts val="0"/>
                        </a:spcAft>
                      </a:pPr>
                      <a:r>
                        <a:rPr lang="fr-CA" sz="1400" b="0" dirty="0">
                          <a:solidFill>
                            <a:schemeClr val="tx2">
                              <a:lumMod val="75000"/>
                            </a:schemeClr>
                          </a:solidFill>
                          <a:latin typeface="+mn-lt"/>
                          <a:ea typeface="Times New Roman"/>
                        </a:rPr>
                        <a:t>11.4%</a:t>
                      </a:r>
                      <a:endParaRPr lang="en-CA" sz="1400" b="0" dirty="0">
                        <a:solidFill>
                          <a:schemeClr val="tx2">
                            <a:lumMod val="75000"/>
                          </a:schemeClr>
                        </a:solidFill>
                        <a:latin typeface="+mn-lt"/>
                        <a:ea typeface="Times New Roman"/>
                      </a:endParaRPr>
                    </a:p>
                  </a:txBody>
                  <a:tcPr marL="0" marR="0" marT="0" marB="0" anchor="ctr">
                    <a:noFill/>
                  </a:tcPr>
                </a:tc>
                <a:extLst>
                  <a:ext uri="{0D108BD9-81ED-4DB2-BD59-A6C34878D82A}">
                    <a16:rowId xmlns:a16="http://schemas.microsoft.com/office/drawing/2014/main" val="10009"/>
                  </a:ext>
                </a:extLst>
              </a:tr>
            </a:tbl>
          </a:graphicData>
        </a:graphic>
      </p:graphicFrame>
      <p:sp>
        <p:nvSpPr>
          <p:cNvPr id="16" name="Rectangle 15"/>
          <p:cNvSpPr/>
          <p:nvPr/>
        </p:nvSpPr>
        <p:spPr>
          <a:xfrm>
            <a:off x="232200" y="5719561"/>
            <a:ext cx="8911800" cy="288000"/>
          </a:xfrm>
          <a:prstGeom prst="rect">
            <a:avLst/>
          </a:prstGeom>
        </p:spPr>
        <p:txBody>
          <a:bodyPr wrap="square" lIns="64288" tIns="32144" rIns="64288" bIns="32144">
            <a:spAutoFit/>
          </a:bodyPr>
          <a:lstStyle/>
          <a:p>
            <a:pPr defTabSz="410730">
              <a:defRPr/>
            </a:pPr>
            <a:r>
              <a:rPr lang="en-CA" sz="1400" b="1" dirty="0">
                <a:solidFill>
                  <a:srgbClr val="4F81BD">
                    <a:lumMod val="50000"/>
                  </a:srgbClr>
                </a:solidFill>
                <a:latin typeface="Calibri"/>
              </a:rPr>
              <a:t>QUESTION – </a:t>
            </a:r>
            <a:r>
              <a:rPr lang="en-CA" sz="1400" dirty="0">
                <a:solidFill>
                  <a:srgbClr val="4F81BD">
                    <a:lumMod val="50000"/>
                  </a:srgbClr>
                </a:solidFill>
                <a:latin typeface="Calibri"/>
              </a:rPr>
              <a:t>Why do you have that opinion? [OPEN]</a:t>
            </a:r>
          </a:p>
        </p:txBody>
      </p:sp>
      <p:sp>
        <p:nvSpPr>
          <p:cNvPr id="9" name="Slide Number Placeholder 3"/>
          <p:cNvSpPr txBox="1">
            <a:spLocks/>
          </p:cNvSpPr>
          <p:nvPr/>
        </p:nvSpPr>
        <p:spPr>
          <a:xfrm>
            <a:off x="8229600" y="6356350"/>
            <a:ext cx="621714" cy="365125"/>
          </a:xfrm>
          <a:prstGeom prst="rect">
            <a:avLst/>
          </a:prstGeom>
        </p:spPr>
        <p:txBody>
          <a:bodyPr vert="horz" lIns="91440" tIns="45720" rIns="91440" bIns="45720" rtlCol="0" anchor="ctr"/>
          <a:lstStyle>
            <a:defPPr>
              <a:defRPr lang="en-CA"/>
            </a:defPPr>
            <a:lvl1pPr algn="r" rtl="0" fontAlgn="auto">
              <a:spcBef>
                <a:spcPts val="0"/>
              </a:spcBef>
              <a:spcAft>
                <a:spcPts val="0"/>
              </a:spcAft>
              <a:defRPr sz="1600" kern="1200">
                <a:solidFill>
                  <a:schemeClr val="bg1">
                    <a:lumMod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CCBEA7BD-2368-44CB-8423-B071BE31EC1E}" type="slidenum">
              <a:rPr lang="en-CA" sz="2400" smtClean="0">
                <a:solidFill>
                  <a:schemeClr val="bg1">
                    <a:lumMod val="50000"/>
                  </a:schemeClr>
                </a:solidFill>
              </a:rPr>
              <a:pPr/>
              <a:t>21</a:t>
            </a:fld>
            <a:endParaRPr lang="en-CA" sz="2400" dirty="0">
              <a:solidFill>
                <a:schemeClr val="bg1">
                  <a:lumMod val="50000"/>
                </a:schemeClr>
              </a:solidFill>
            </a:endParaRPr>
          </a:p>
        </p:txBody>
      </p:sp>
      <p:sp>
        <p:nvSpPr>
          <p:cNvPr id="12" name="Title 5"/>
          <p:cNvSpPr txBox="1">
            <a:spLocks/>
          </p:cNvSpPr>
          <p:nvPr/>
        </p:nvSpPr>
        <p:spPr bwMode="auto">
          <a:xfrm>
            <a:off x="232199" y="12700"/>
            <a:ext cx="5985691" cy="836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4400" kern="1200">
                <a:solidFill>
                  <a:schemeClr val="tx2">
                    <a:lumMod val="75000"/>
                  </a:schemeClr>
                </a:solidFill>
                <a:latin typeface="+mj-lt"/>
                <a:ea typeface="+mj-ea"/>
                <a:cs typeface="+mj-cs"/>
              </a:defRPr>
            </a:lvl1pPr>
            <a:lvl2pPr algn="ctr" rtl="0" eaLnBrk="1" fontAlgn="base" hangingPunct="1">
              <a:spcBef>
                <a:spcPct val="0"/>
              </a:spcBef>
              <a:spcAft>
                <a:spcPct val="0"/>
              </a:spcAft>
              <a:defRPr sz="4400">
                <a:solidFill>
                  <a:schemeClr val="tx1"/>
                </a:solidFill>
                <a:latin typeface="Helvetica" pitchFamily="34" charset="0"/>
              </a:defRPr>
            </a:lvl2pPr>
            <a:lvl3pPr algn="ctr" rtl="0" eaLnBrk="1" fontAlgn="base" hangingPunct="1">
              <a:spcBef>
                <a:spcPct val="0"/>
              </a:spcBef>
              <a:spcAft>
                <a:spcPct val="0"/>
              </a:spcAft>
              <a:defRPr sz="4400">
                <a:solidFill>
                  <a:schemeClr val="tx1"/>
                </a:solidFill>
                <a:latin typeface="Helvetica" pitchFamily="34" charset="0"/>
              </a:defRPr>
            </a:lvl3pPr>
            <a:lvl4pPr algn="ctr" rtl="0" eaLnBrk="1" fontAlgn="base" hangingPunct="1">
              <a:spcBef>
                <a:spcPct val="0"/>
              </a:spcBef>
              <a:spcAft>
                <a:spcPct val="0"/>
              </a:spcAft>
              <a:defRPr sz="4400">
                <a:solidFill>
                  <a:schemeClr val="tx1"/>
                </a:solidFill>
                <a:latin typeface="Helvetica" pitchFamily="34" charset="0"/>
              </a:defRPr>
            </a:lvl4pPr>
            <a:lvl5pPr algn="ctr" rtl="0" eaLnBrk="1" fontAlgn="base" hangingPunct="1">
              <a:spcBef>
                <a:spcPct val="0"/>
              </a:spcBef>
              <a:spcAft>
                <a:spcPct val="0"/>
              </a:spcAft>
              <a:defRPr sz="4400">
                <a:solidFill>
                  <a:schemeClr val="tx1"/>
                </a:solidFill>
                <a:latin typeface="Helvetica" pitchFamily="34" charset="0"/>
              </a:defRPr>
            </a:lvl5pPr>
            <a:lvl6pPr marL="457200" algn="ctr" rtl="0" eaLnBrk="1" fontAlgn="base" hangingPunct="1">
              <a:spcBef>
                <a:spcPct val="0"/>
              </a:spcBef>
              <a:spcAft>
                <a:spcPct val="0"/>
              </a:spcAft>
              <a:defRPr sz="4400">
                <a:solidFill>
                  <a:schemeClr val="tx1"/>
                </a:solidFill>
                <a:latin typeface="Helvetica" pitchFamily="34" charset="0"/>
              </a:defRPr>
            </a:lvl6pPr>
            <a:lvl7pPr marL="914400" algn="ctr" rtl="0" eaLnBrk="1" fontAlgn="base" hangingPunct="1">
              <a:spcBef>
                <a:spcPct val="0"/>
              </a:spcBef>
              <a:spcAft>
                <a:spcPct val="0"/>
              </a:spcAft>
              <a:defRPr sz="4400">
                <a:solidFill>
                  <a:schemeClr val="tx1"/>
                </a:solidFill>
                <a:latin typeface="Helvetica" pitchFamily="34" charset="0"/>
              </a:defRPr>
            </a:lvl7pPr>
            <a:lvl8pPr marL="1371600" algn="ctr" rtl="0" eaLnBrk="1" fontAlgn="base" hangingPunct="1">
              <a:spcBef>
                <a:spcPct val="0"/>
              </a:spcBef>
              <a:spcAft>
                <a:spcPct val="0"/>
              </a:spcAft>
              <a:defRPr sz="4400">
                <a:solidFill>
                  <a:schemeClr val="tx1"/>
                </a:solidFill>
                <a:latin typeface="Helvetica" pitchFamily="34" charset="0"/>
              </a:defRPr>
            </a:lvl8pPr>
            <a:lvl9pPr marL="1828800" algn="ctr" rtl="0" eaLnBrk="1" fontAlgn="base" hangingPunct="1">
              <a:spcBef>
                <a:spcPct val="0"/>
              </a:spcBef>
              <a:spcAft>
                <a:spcPct val="0"/>
              </a:spcAft>
              <a:defRPr sz="4400">
                <a:solidFill>
                  <a:schemeClr val="tx1"/>
                </a:solidFill>
                <a:latin typeface="Helvetica" pitchFamily="34" charset="0"/>
              </a:defRPr>
            </a:lvl9pPr>
          </a:lstStyle>
          <a:p>
            <a:pPr algn="l"/>
            <a:r>
              <a:rPr lang="en-CA" sz="2800" dirty="0"/>
              <a:t>Reason for opinion of the USCMA</a:t>
            </a:r>
          </a:p>
        </p:txBody>
      </p:sp>
    </p:spTree>
    <p:extLst>
      <p:ext uri="{BB962C8B-B14F-4D97-AF65-F5344CB8AC3E}">
        <p14:creationId xmlns:p14="http://schemas.microsoft.com/office/powerpoint/2010/main" val="2508401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774183907"/>
              </p:ext>
            </p:extLst>
          </p:nvPr>
        </p:nvGraphicFramePr>
        <p:xfrm>
          <a:off x="1028700" y="850439"/>
          <a:ext cx="7086600" cy="4831516"/>
        </p:xfrm>
        <a:graphic>
          <a:graphicData uri="http://schemas.openxmlformats.org/drawingml/2006/table">
            <a:tbl>
              <a:tblPr firstRow="1" bandRow="1">
                <a:tableStyleId>{5C22544A-7EE6-4342-B048-85BDC9FD1C3A}</a:tableStyleId>
              </a:tblPr>
              <a:tblGrid>
                <a:gridCol w="5981700">
                  <a:extLst>
                    <a:ext uri="{9D8B030D-6E8A-4147-A177-3AD203B41FA5}">
                      <a16:colId xmlns:a16="http://schemas.microsoft.com/office/drawing/2014/main" val="20000"/>
                    </a:ext>
                  </a:extLst>
                </a:gridCol>
                <a:gridCol w="1104900">
                  <a:extLst>
                    <a:ext uri="{9D8B030D-6E8A-4147-A177-3AD203B41FA5}">
                      <a16:colId xmlns:a16="http://schemas.microsoft.com/office/drawing/2014/main" val="20001"/>
                    </a:ext>
                  </a:extLst>
                </a:gridCol>
              </a:tblGrid>
              <a:tr h="539516">
                <a:tc>
                  <a:txBody>
                    <a:bodyPr/>
                    <a:lstStyle/>
                    <a:p>
                      <a:pPr algn="ctr"/>
                      <a:endParaRPr lang="en-CA" sz="1200" dirty="0">
                        <a:solidFill>
                          <a:schemeClr val="tx2">
                            <a:lumMod val="75000"/>
                          </a:schemeClr>
                        </a:solidFill>
                      </a:endParaRPr>
                    </a:p>
                  </a:txBody>
                  <a:tcPr>
                    <a:lnB w="19050" cap="flat" cmpd="sng" algn="ctr">
                      <a:solidFill>
                        <a:schemeClr val="tx2">
                          <a:lumMod val="75000"/>
                        </a:schemeClr>
                      </a:solidFill>
                      <a:prstDash val="solid"/>
                      <a:round/>
                      <a:headEnd type="none" w="med" len="med"/>
                      <a:tailEnd type="none" w="med" len="med"/>
                    </a:lnB>
                    <a:noFill/>
                  </a:tcPr>
                </a:tc>
                <a:tc>
                  <a:txBody>
                    <a:bodyPr/>
                    <a:lstStyle/>
                    <a:p>
                      <a:pPr algn="ctr"/>
                      <a:r>
                        <a:rPr lang="en-CA" sz="1200" dirty="0">
                          <a:solidFill>
                            <a:schemeClr val="tx2">
                              <a:lumMod val="75000"/>
                            </a:schemeClr>
                          </a:solidFill>
                        </a:rPr>
                        <a:t>Frequency </a:t>
                      </a:r>
                    </a:p>
                    <a:p>
                      <a:pPr algn="ctr"/>
                      <a:r>
                        <a:rPr lang="en-CA" sz="1200" dirty="0">
                          <a:solidFill>
                            <a:schemeClr val="tx2">
                              <a:lumMod val="75000"/>
                            </a:schemeClr>
                          </a:solidFill>
                        </a:rPr>
                        <a:t>(n=43)</a:t>
                      </a:r>
                    </a:p>
                  </a:txBody>
                  <a:tcPr anchor="ctr">
                    <a:lnB w="19050" cap="flat" cmpd="sng" algn="ctr">
                      <a:solidFill>
                        <a:schemeClr val="tx2">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r h="4430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dirty="0">
                          <a:solidFill>
                            <a:schemeClr val="tx2">
                              <a:lumMod val="75000"/>
                            </a:schemeClr>
                          </a:solidFill>
                        </a:rPr>
                        <a:t>Removing the tariffs</a:t>
                      </a:r>
                    </a:p>
                  </a:txBody>
                  <a:tcPr anchor="ctr">
                    <a:lnT w="19050" cap="flat" cmpd="sng" algn="ctr">
                      <a:solidFill>
                        <a:schemeClr val="tx2">
                          <a:lumMod val="75000"/>
                        </a:schemeClr>
                      </a:solidFill>
                      <a:prstDash val="solid"/>
                      <a:round/>
                      <a:headEnd type="none" w="med" len="med"/>
                      <a:tailEnd type="none" w="med" len="med"/>
                    </a:lnT>
                    <a:solidFill>
                      <a:srgbClr val="F2F2F2"/>
                    </a:solidFill>
                  </a:tcPr>
                </a:tc>
                <a:tc>
                  <a:txBody>
                    <a:bodyPr/>
                    <a:lstStyle/>
                    <a:p>
                      <a:pPr algn="ctr" fontAlgn="t"/>
                      <a:r>
                        <a:rPr lang="en-CA" sz="1400" b="0" i="0" u="none" strike="noStrike" dirty="0">
                          <a:solidFill>
                            <a:schemeClr val="tx2">
                              <a:lumMod val="75000"/>
                            </a:schemeClr>
                          </a:solidFill>
                          <a:effectLst/>
                          <a:latin typeface="+mn-lt"/>
                        </a:rPr>
                        <a:t>18.6%</a:t>
                      </a:r>
                    </a:p>
                  </a:txBody>
                  <a:tcPr marL="9525" marR="9525" marT="9525" marB="0" anchor="ctr">
                    <a:lnT w="19050" cap="flat" cmpd="sng" algn="ctr">
                      <a:solidFill>
                        <a:schemeClr val="tx2">
                          <a:lumMod val="75000"/>
                        </a:schemeClr>
                      </a:solidFill>
                      <a:prstDash val="solid"/>
                      <a:round/>
                      <a:headEnd type="none" w="med" len="med"/>
                      <a:tailEnd type="none" w="med" len="med"/>
                    </a:lnT>
                    <a:solidFill>
                      <a:srgbClr val="F2F2F2"/>
                    </a:solidFill>
                  </a:tcPr>
                </a:tc>
                <a:extLst>
                  <a:ext uri="{0D108BD9-81ED-4DB2-BD59-A6C34878D82A}">
                    <a16:rowId xmlns:a16="http://schemas.microsoft.com/office/drawing/2014/main" val="10001"/>
                  </a:ext>
                </a:extLst>
              </a:tr>
              <a:tr h="4342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dirty="0">
                          <a:solidFill>
                            <a:schemeClr val="tx2">
                              <a:lumMod val="75000"/>
                            </a:schemeClr>
                          </a:solidFill>
                        </a:rPr>
                        <a:t>Having free trade/ have a free trade agreement</a:t>
                      </a:r>
                    </a:p>
                  </a:txBody>
                  <a:tcPr anchor="ctr">
                    <a:noFill/>
                  </a:tcPr>
                </a:tc>
                <a:tc>
                  <a:txBody>
                    <a:bodyPr/>
                    <a:lstStyle/>
                    <a:p>
                      <a:pPr algn="ctr" fontAlgn="t"/>
                      <a:r>
                        <a:rPr lang="en-CA" sz="1400" b="0" i="0" u="none" strike="noStrike" dirty="0">
                          <a:solidFill>
                            <a:schemeClr val="tx2">
                              <a:lumMod val="75000"/>
                            </a:schemeClr>
                          </a:solidFill>
                          <a:effectLst/>
                          <a:latin typeface="+mn-lt"/>
                        </a:rPr>
                        <a:t>16.3%</a:t>
                      </a:r>
                    </a:p>
                  </a:txBody>
                  <a:tcPr marL="9525" marR="9525" marT="9525" marB="0" anchor="ctr">
                    <a:noFill/>
                  </a:tcPr>
                </a:tc>
                <a:extLst>
                  <a:ext uri="{0D108BD9-81ED-4DB2-BD59-A6C34878D82A}">
                    <a16:rowId xmlns:a16="http://schemas.microsoft.com/office/drawing/2014/main" val="10002"/>
                  </a:ext>
                </a:extLst>
              </a:tr>
              <a:tr h="4334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dirty="0">
                          <a:solidFill>
                            <a:schemeClr val="tx2">
                              <a:lumMod val="75000"/>
                            </a:schemeClr>
                          </a:solidFill>
                        </a:rPr>
                        <a:t>Build strong relationship between Canada and the US.</a:t>
                      </a:r>
                    </a:p>
                  </a:txBody>
                  <a:tcPr anchor="ctr">
                    <a:solidFill>
                      <a:srgbClr val="F2F2F2"/>
                    </a:solidFill>
                  </a:tcPr>
                </a:tc>
                <a:tc>
                  <a:txBody>
                    <a:bodyPr/>
                    <a:lstStyle/>
                    <a:p>
                      <a:pPr algn="ctr" fontAlgn="t"/>
                      <a:r>
                        <a:rPr lang="en-CA" sz="1400" b="0" i="0" u="none" strike="noStrike" dirty="0">
                          <a:solidFill>
                            <a:schemeClr val="tx2">
                              <a:lumMod val="75000"/>
                            </a:schemeClr>
                          </a:solidFill>
                          <a:effectLst/>
                          <a:latin typeface="+mn-lt"/>
                        </a:rPr>
                        <a:t>16.3%</a:t>
                      </a:r>
                    </a:p>
                  </a:txBody>
                  <a:tcPr marL="9525" marR="9525" marT="9525" marB="0" anchor="ctr">
                    <a:solidFill>
                      <a:srgbClr val="F2F2F2"/>
                    </a:solidFill>
                  </a:tcPr>
                </a:tc>
                <a:extLst>
                  <a:ext uri="{0D108BD9-81ED-4DB2-BD59-A6C34878D82A}">
                    <a16:rowId xmlns:a16="http://schemas.microsoft.com/office/drawing/2014/main" val="10003"/>
                  </a:ext>
                </a:extLst>
              </a:tr>
              <a:tr h="3814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dirty="0">
                          <a:solidFill>
                            <a:schemeClr val="tx2">
                              <a:lumMod val="75000"/>
                            </a:schemeClr>
                          </a:solidFill>
                        </a:rPr>
                        <a:t>Lowering taxes/ mirroring taxes on both sides of border</a:t>
                      </a:r>
                    </a:p>
                  </a:txBody>
                  <a:tcPr anchor="ctr">
                    <a:noFill/>
                  </a:tcPr>
                </a:tc>
                <a:tc>
                  <a:txBody>
                    <a:bodyPr/>
                    <a:lstStyle/>
                    <a:p>
                      <a:pPr algn="ctr" fontAlgn="t"/>
                      <a:r>
                        <a:rPr lang="en-CA" sz="1400" b="0" i="0" u="none" strike="noStrike" dirty="0">
                          <a:solidFill>
                            <a:schemeClr val="tx2">
                              <a:lumMod val="75000"/>
                            </a:schemeClr>
                          </a:solidFill>
                          <a:effectLst/>
                          <a:latin typeface="+mn-lt"/>
                        </a:rPr>
                        <a:t>9.3%</a:t>
                      </a:r>
                    </a:p>
                  </a:txBody>
                  <a:tcPr marL="9525" marR="9525" marT="9525" marB="0" anchor="ctr">
                    <a:noFill/>
                  </a:tcPr>
                </a:tc>
                <a:extLst>
                  <a:ext uri="{0D108BD9-81ED-4DB2-BD59-A6C34878D82A}">
                    <a16:rowId xmlns:a16="http://schemas.microsoft.com/office/drawing/2014/main" val="10004"/>
                  </a:ext>
                </a:extLst>
              </a:tr>
              <a:tr h="3814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dirty="0">
                          <a:solidFill>
                            <a:schemeClr val="tx2">
                              <a:lumMod val="75000"/>
                            </a:schemeClr>
                          </a:solidFill>
                        </a:rPr>
                        <a:t>Representing US interests/ supporting US businesses in Canada</a:t>
                      </a:r>
                    </a:p>
                  </a:txBody>
                  <a:tcPr anchor="ctr">
                    <a:solidFill>
                      <a:srgbClr val="F2F2F2"/>
                    </a:solidFill>
                  </a:tcPr>
                </a:tc>
                <a:tc>
                  <a:txBody>
                    <a:bodyPr/>
                    <a:lstStyle/>
                    <a:p>
                      <a:pPr algn="ctr" fontAlgn="t"/>
                      <a:r>
                        <a:rPr lang="en-CA" sz="1400" b="0" i="0" u="none" strike="noStrike" dirty="0">
                          <a:solidFill>
                            <a:schemeClr val="tx2">
                              <a:lumMod val="75000"/>
                            </a:schemeClr>
                          </a:solidFill>
                          <a:effectLst/>
                          <a:latin typeface="+mn-lt"/>
                        </a:rPr>
                        <a:t>7.0%</a:t>
                      </a:r>
                    </a:p>
                  </a:txBody>
                  <a:tcPr marL="9525" marR="9525" marT="9525" marB="0" anchor="ctr">
                    <a:solidFill>
                      <a:srgbClr val="F2F2F2"/>
                    </a:solidFill>
                  </a:tcPr>
                </a:tc>
                <a:extLst>
                  <a:ext uri="{0D108BD9-81ED-4DB2-BD59-A6C34878D82A}">
                    <a16:rowId xmlns:a16="http://schemas.microsoft.com/office/drawing/2014/main" val="10005"/>
                  </a:ext>
                </a:extLst>
              </a:tr>
              <a:tr h="3996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dirty="0">
                          <a:solidFill>
                            <a:schemeClr val="tx2">
                              <a:lumMod val="75000"/>
                            </a:schemeClr>
                          </a:solidFill>
                        </a:rPr>
                        <a:t>Educate on the importance of doing business in Canada</a:t>
                      </a:r>
                    </a:p>
                  </a:txBody>
                  <a:tcPr anchor="ctr">
                    <a:noFill/>
                  </a:tcPr>
                </a:tc>
                <a:tc>
                  <a:txBody>
                    <a:bodyPr/>
                    <a:lstStyle/>
                    <a:p>
                      <a:pPr algn="ctr" fontAlgn="t"/>
                      <a:r>
                        <a:rPr lang="en-CA" sz="1400" b="0" i="0" u="none" strike="noStrike" dirty="0">
                          <a:solidFill>
                            <a:schemeClr val="tx2">
                              <a:lumMod val="75000"/>
                            </a:schemeClr>
                          </a:solidFill>
                          <a:effectLst/>
                          <a:latin typeface="+mn-lt"/>
                        </a:rPr>
                        <a:t>4.7%</a:t>
                      </a:r>
                    </a:p>
                  </a:txBody>
                  <a:tcPr marL="9525" marR="9525" marT="9525" marB="0" anchor="ctr">
                    <a:noFill/>
                  </a:tcPr>
                </a:tc>
                <a:extLst>
                  <a:ext uri="{0D108BD9-81ED-4DB2-BD59-A6C34878D82A}">
                    <a16:rowId xmlns:a16="http://schemas.microsoft.com/office/drawing/2014/main" val="10006"/>
                  </a:ext>
                </a:extLst>
              </a:tr>
              <a:tr h="4334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dirty="0">
                          <a:solidFill>
                            <a:schemeClr val="tx2">
                              <a:lumMod val="75000"/>
                            </a:schemeClr>
                          </a:solidFill>
                        </a:rPr>
                        <a:t>Eliminating restrictions</a:t>
                      </a:r>
                    </a:p>
                  </a:txBody>
                  <a:tcPr anchor="ctr">
                    <a:solidFill>
                      <a:srgbClr val="F2F2F2"/>
                    </a:solidFill>
                  </a:tcPr>
                </a:tc>
                <a:tc>
                  <a:txBody>
                    <a:bodyPr/>
                    <a:lstStyle/>
                    <a:p>
                      <a:pPr algn="ctr" fontAlgn="t"/>
                      <a:r>
                        <a:rPr lang="en-CA" sz="1400" b="0" i="0" u="none" strike="noStrike" dirty="0">
                          <a:solidFill>
                            <a:schemeClr val="tx2">
                              <a:lumMod val="75000"/>
                            </a:schemeClr>
                          </a:solidFill>
                          <a:effectLst/>
                          <a:latin typeface="+mn-lt"/>
                        </a:rPr>
                        <a:t>4.7%</a:t>
                      </a:r>
                    </a:p>
                  </a:txBody>
                  <a:tcPr marL="9525" marR="9525" marT="9525" marB="0" anchor="ctr">
                    <a:solidFill>
                      <a:srgbClr val="F2F2F2"/>
                    </a:solidFill>
                  </a:tcPr>
                </a:tc>
                <a:extLst>
                  <a:ext uri="{0D108BD9-81ED-4DB2-BD59-A6C34878D82A}">
                    <a16:rowId xmlns:a16="http://schemas.microsoft.com/office/drawing/2014/main" val="10007"/>
                  </a:ext>
                </a:extLst>
              </a:tr>
              <a:tr h="4918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dirty="0">
                          <a:solidFill>
                            <a:schemeClr val="tx2">
                              <a:lumMod val="75000"/>
                            </a:schemeClr>
                          </a:solidFill>
                        </a:rPr>
                        <a:t>Working with Canadian government to have policies that encourage growth/businesses</a:t>
                      </a:r>
                    </a:p>
                  </a:txBody>
                  <a:tcPr anchor="ctr">
                    <a:noFill/>
                  </a:tcPr>
                </a:tc>
                <a:tc>
                  <a:txBody>
                    <a:bodyPr/>
                    <a:lstStyle/>
                    <a:p>
                      <a:pPr algn="ctr" fontAlgn="t"/>
                      <a:r>
                        <a:rPr lang="en-CA" sz="1400" b="0" i="0" u="none" strike="noStrike" dirty="0">
                          <a:solidFill>
                            <a:schemeClr val="tx2">
                              <a:lumMod val="75000"/>
                            </a:schemeClr>
                          </a:solidFill>
                          <a:effectLst/>
                          <a:latin typeface="+mn-lt"/>
                        </a:rPr>
                        <a:t>4.7%</a:t>
                      </a:r>
                    </a:p>
                  </a:txBody>
                  <a:tcPr marL="9525" marR="9525" marT="9525" marB="0" anchor="ctr">
                    <a:noFill/>
                  </a:tcPr>
                </a:tc>
                <a:extLst>
                  <a:ext uri="{0D108BD9-81ED-4DB2-BD59-A6C34878D82A}">
                    <a16:rowId xmlns:a16="http://schemas.microsoft.com/office/drawing/2014/main" val="10008"/>
                  </a:ext>
                </a:extLst>
              </a:tr>
              <a:tr h="4334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dirty="0">
                          <a:solidFill>
                            <a:schemeClr val="tx2">
                              <a:lumMod val="75000"/>
                            </a:schemeClr>
                          </a:solidFill>
                        </a:rPr>
                        <a:t>Other - </a:t>
                      </a:r>
                      <a:r>
                        <a:rPr lang="en-CA" sz="1400" b="0" baseline="0" dirty="0">
                          <a:solidFill>
                            <a:schemeClr val="tx2">
                              <a:lumMod val="75000"/>
                            </a:schemeClr>
                          </a:solidFill>
                        </a:rPr>
                        <a:t>Single mentions</a:t>
                      </a:r>
                      <a:endParaRPr lang="en-CA" sz="1400" b="0" dirty="0">
                        <a:solidFill>
                          <a:schemeClr val="tx2">
                            <a:lumMod val="75000"/>
                          </a:schemeClr>
                        </a:solidFill>
                      </a:endParaRPr>
                    </a:p>
                  </a:txBody>
                  <a:tcPr anchor="ctr">
                    <a:solidFill>
                      <a:srgbClr val="F2F2F2"/>
                    </a:solidFill>
                  </a:tcPr>
                </a:tc>
                <a:tc>
                  <a:txBody>
                    <a:bodyPr/>
                    <a:lstStyle/>
                    <a:p>
                      <a:pPr algn="ctr" fontAlgn="t"/>
                      <a:r>
                        <a:rPr lang="en-CA" sz="1400" b="0" i="0" u="none" strike="noStrike" dirty="0">
                          <a:solidFill>
                            <a:schemeClr val="tx2">
                              <a:lumMod val="75000"/>
                            </a:schemeClr>
                          </a:solidFill>
                          <a:effectLst/>
                          <a:latin typeface="+mn-lt"/>
                        </a:rPr>
                        <a:t>7.0%</a:t>
                      </a:r>
                    </a:p>
                  </a:txBody>
                  <a:tcPr marL="9525" marR="9525" marT="9525" marB="0" anchor="ctr">
                    <a:solidFill>
                      <a:srgbClr val="F2F2F2"/>
                    </a:solidFill>
                  </a:tcPr>
                </a:tc>
                <a:extLst>
                  <a:ext uri="{0D108BD9-81ED-4DB2-BD59-A6C34878D82A}">
                    <a16:rowId xmlns:a16="http://schemas.microsoft.com/office/drawing/2014/main" val="10009"/>
                  </a:ext>
                </a:extLst>
              </a:tr>
              <a:tr h="4334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dirty="0">
                          <a:solidFill>
                            <a:schemeClr val="tx2">
                              <a:lumMod val="75000"/>
                            </a:schemeClr>
                          </a:solidFill>
                        </a:rPr>
                        <a:t>Unsure</a:t>
                      </a:r>
                    </a:p>
                  </a:txBody>
                  <a:tcPr anchor="ctr">
                    <a:noFill/>
                  </a:tcPr>
                </a:tc>
                <a:tc>
                  <a:txBody>
                    <a:bodyPr/>
                    <a:lstStyle/>
                    <a:p>
                      <a:pPr algn="ctr" fontAlgn="t"/>
                      <a:r>
                        <a:rPr lang="en-CA" sz="1400" b="0" i="0" u="none" strike="noStrike" dirty="0">
                          <a:solidFill>
                            <a:schemeClr val="tx2">
                              <a:lumMod val="75000"/>
                            </a:schemeClr>
                          </a:solidFill>
                          <a:effectLst/>
                          <a:latin typeface="+mn-lt"/>
                        </a:rPr>
                        <a:t>11.6%</a:t>
                      </a:r>
                    </a:p>
                  </a:txBody>
                  <a:tcPr marL="9525" marR="9525" marT="9525" marB="0" anchor="ctr">
                    <a:noFill/>
                  </a:tcPr>
                </a:tc>
                <a:extLst>
                  <a:ext uri="{0D108BD9-81ED-4DB2-BD59-A6C34878D82A}">
                    <a16:rowId xmlns:a16="http://schemas.microsoft.com/office/drawing/2014/main" val="10010"/>
                  </a:ext>
                </a:extLst>
              </a:tr>
            </a:tbl>
          </a:graphicData>
        </a:graphic>
      </p:graphicFrame>
      <p:sp>
        <p:nvSpPr>
          <p:cNvPr id="16" name="Rectangle 15"/>
          <p:cNvSpPr/>
          <p:nvPr/>
        </p:nvSpPr>
        <p:spPr>
          <a:xfrm>
            <a:off x="232199" y="5719561"/>
            <a:ext cx="8911800" cy="495803"/>
          </a:xfrm>
          <a:prstGeom prst="rect">
            <a:avLst/>
          </a:prstGeom>
        </p:spPr>
        <p:txBody>
          <a:bodyPr wrap="square" lIns="64288" tIns="32144" rIns="64288" bIns="32144">
            <a:spAutoFit/>
          </a:bodyPr>
          <a:lstStyle/>
          <a:p>
            <a:pPr defTabSz="410730">
              <a:defRPr/>
            </a:pPr>
            <a:r>
              <a:rPr lang="en-CA" sz="1400" b="1" dirty="0">
                <a:solidFill>
                  <a:srgbClr val="4F81BD">
                    <a:lumMod val="50000"/>
                  </a:srgbClr>
                </a:solidFill>
                <a:latin typeface="Calibri"/>
              </a:rPr>
              <a:t>QUESTION – </a:t>
            </a:r>
            <a:r>
              <a:rPr lang="en-CA" sz="1400" dirty="0">
                <a:solidFill>
                  <a:srgbClr val="4F81BD">
                    <a:lumMod val="50000"/>
                  </a:srgbClr>
                </a:solidFill>
                <a:latin typeface="Calibri"/>
              </a:rPr>
              <a:t>What should be the top priority for the American Chamber of Commerce in Canada to further US business interests? [OPEN]</a:t>
            </a:r>
          </a:p>
        </p:txBody>
      </p:sp>
      <p:sp>
        <p:nvSpPr>
          <p:cNvPr id="9" name="Slide Number Placeholder 3"/>
          <p:cNvSpPr txBox="1">
            <a:spLocks/>
          </p:cNvSpPr>
          <p:nvPr/>
        </p:nvSpPr>
        <p:spPr>
          <a:xfrm>
            <a:off x="8229600" y="6356350"/>
            <a:ext cx="621714" cy="365125"/>
          </a:xfrm>
          <a:prstGeom prst="rect">
            <a:avLst/>
          </a:prstGeom>
        </p:spPr>
        <p:txBody>
          <a:bodyPr vert="horz" lIns="91440" tIns="45720" rIns="91440" bIns="45720" rtlCol="0" anchor="ctr"/>
          <a:lstStyle>
            <a:defPPr>
              <a:defRPr lang="en-CA"/>
            </a:defPPr>
            <a:lvl1pPr algn="r" rtl="0" fontAlgn="auto">
              <a:spcBef>
                <a:spcPts val="0"/>
              </a:spcBef>
              <a:spcAft>
                <a:spcPts val="0"/>
              </a:spcAft>
              <a:defRPr sz="1600" kern="1200">
                <a:solidFill>
                  <a:schemeClr val="bg1">
                    <a:lumMod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CCBEA7BD-2368-44CB-8423-B071BE31EC1E}" type="slidenum">
              <a:rPr lang="en-CA" sz="2400" smtClean="0">
                <a:solidFill>
                  <a:schemeClr val="bg1">
                    <a:lumMod val="50000"/>
                  </a:schemeClr>
                </a:solidFill>
              </a:rPr>
              <a:pPr/>
              <a:t>22</a:t>
            </a:fld>
            <a:endParaRPr lang="en-CA" sz="2400" dirty="0">
              <a:solidFill>
                <a:schemeClr val="bg1">
                  <a:lumMod val="50000"/>
                </a:schemeClr>
              </a:solidFill>
            </a:endParaRPr>
          </a:p>
        </p:txBody>
      </p:sp>
      <p:sp>
        <p:nvSpPr>
          <p:cNvPr id="12" name="Title 5"/>
          <p:cNvSpPr txBox="1">
            <a:spLocks/>
          </p:cNvSpPr>
          <p:nvPr/>
        </p:nvSpPr>
        <p:spPr bwMode="auto">
          <a:xfrm>
            <a:off x="232199" y="12700"/>
            <a:ext cx="5985691" cy="836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4400" kern="1200">
                <a:solidFill>
                  <a:schemeClr val="tx2">
                    <a:lumMod val="75000"/>
                  </a:schemeClr>
                </a:solidFill>
                <a:latin typeface="+mj-lt"/>
                <a:ea typeface="+mj-ea"/>
                <a:cs typeface="+mj-cs"/>
              </a:defRPr>
            </a:lvl1pPr>
            <a:lvl2pPr algn="ctr" rtl="0" eaLnBrk="1" fontAlgn="base" hangingPunct="1">
              <a:spcBef>
                <a:spcPct val="0"/>
              </a:spcBef>
              <a:spcAft>
                <a:spcPct val="0"/>
              </a:spcAft>
              <a:defRPr sz="4400">
                <a:solidFill>
                  <a:schemeClr val="tx1"/>
                </a:solidFill>
                <a:latin typeface="Helvetica" pitchFamily="34" charset="0"/>
              </a:defRPr>
            </a:lvl2pPr>
            <a:lvl3pPr algn="ctr" rtl="0" eaLnBrk="1" fontAlgn="base" hangingPunct="1">
              <a:spcBef>
                <a:spcPct val="0"/>
              </a:spcBef>
              <a:spcAft>
                <a:spcPct val="0"/>
              </a:spcAft>
              <a:defRPr sz="4400">
                <a:solidFill>
                  <a:schemeClr val="tx1"/>
                </a:solidFill>
                <a:latin typeface="Helvetica" pitchFamily="34" charset="0"/>
              </a:defRPr>
            </a:lvl3pPr>
            <a:lvl4pPr algn="ctr" rtl="0" eaLnBrk="1" fontAlgn="base" hangingPunct="1">
              <a:spcBef>
                <a:spcPct val="0"/>
              </a:spcBef>
              <a:spcAft>
                <a:spcPct val="0"/>
              </a:spcAft>
              <a:defRPr sz="4400">
                <a:solidFill>
                  <a:schemeClr val="tx1"/>
                </a:solidFill>
                <a:latin typeface="Helvetica" pitchFamily="34" charset="0"/>
              </a:defRPr>
            </a:lvl4pPr>
            <a:lvl5pPr algn="ctr" rtl="0" eaLnBrk="1" fontAlgn="base" hangingPunct="1">
              <a:spcBef>
                <a:spcPct val="0"/>
              </a:spcBef>
              <a:spcAft>
                <a:spcPct val="0"/>
              </a:spcAft>
              <a:defRPr sz="4400">
                <a:solidFill>
                  <a:schemeClr val="tx1"/>
                </a:solidFill>
                <a:latin typeface="Helvetica" pitchFamily="34" charset="0"/>
              </a:defRPr>
            </a:lvl5pPr>
            <a:lvl6pPr marL="457200" algn="ctr" rtl="0" eaLnBrk="1" fontAlgn="base" hangingPunct="1">
              <a:spcBef>
                <a:spcPct val="0"/>
              </a:spcBef>
              <a:spcAft>
                <a:spcPct val="0"/>
              </a:spcAft>
              <a:defRPr sz="4400">
                <a:solidFill>
                  <a:schemeClr val="tx1"/>
                </a:solidFill>
                <a:latin typeface="Helvetica" pitchFamily="34" charset="0"/>
              </a:defRPr>
            </a:lvl6pPr>
            <a:lvl7pPr marL="914400" algn="ctr" rtl="0" eaLnBrk="1" fontAlgn="base" hangingPunct="1">
              <a:spcBef>
                <a:spcPct val="0"/>
              </a:spcBef>
              <a:spcAft>
                <a:spcPct val="0"/>
              </a:spcAft>
              <a:defRPr sz="4400">
                <a:solidFill>
                  <a:schemeClr val="tx1"/>
                </a:solidFill>
                <a:latin typeface="Helvetica" pitchFamily="34" charset="0"/>
              </a:defRPr>
            </a:lvl7pPr>
            <a:lvl8pPr marL="1371600" algn="ctr" rtl="0" eaLnBrk="1" fontAlgn="base" hangingPunct="1">
              <a:spcBef>
                <a:spcPct val="0"/>
              </a:spcBef>
              <a:spcAft>
                <a:spcPct val="0"/>
              </a:spcAft>
              <a:defRPr sz="4400">
                <a:solidFill>
                  <a:schemeClr val="tx1"/>
                </a:solidFill>
                <a:latin typeface="Helvetica" pitchFamily="34" charset="0"/>
              </a:defRPr>
            </a:lvl8pPr>
            <a:lvl9pPr marL="1828800" algn="ctr" rtl="0" eaLnBrk="1" fontAlgn="base" hangingPunct="1">
              <a:spcBef>
                <a:spcPct val="0"/>
              </a:spcBef>
              <a:spcAft>
                <a:spcPct val="0"/>
              </a:spcAft>
              <a:defRPr sz="4400">
                <a:solidFill>
                  <a:schemeClr val="tx1"/>
                </a:solidFill>
                <a:latin typeface="Helvetica" pitchFamily="34" charset="0"/>
              </a:defRPr>
            </a:lvl9pPr>
          </a:lstStyle>
          <a:p>
            <a:pPr algn="l"/>
            <a:r>
              <a:rPr lang="en-CA" sz="2800" dirty="0"/>
              <a:t>Top priorities for </a:t>
            </a:r>
            <a:r>
              <a:rPr lang="en-CA" sz="2800" dirty="0" err="1"/>
              <a:t>AmCham</a:t>
            </a:r>
            <a:r>
              <a:rPr lang="en-CA" sz="2800" dirty="0"/>
              <a:t> in Canada</a:t>
            </a:r>
          </a:p>
        </p:txBody>
      </p:sp>
    </p:spTree>
    <p:extLst>
      <p:ext uri="{BB962C8B-B14F-4D97-AF65-F5344CB8AC3E}">
        <p14:creationId xmlns:p14="http://schemas.microsoft.com/office/powerpoint/2010/main" val="3128630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B23B97-CA2F-46F1-838B-6171B2CA02E2}"/>
              </a:ext>
            </a:extLst>
          </p:cNvPr>
          <p:cNvSpPr>
            <a:spLocks noGrp="1"/>
          </p:cNvSpPr>
          <p:nvPr>
            <p:ph type="title"/>
          </p:nvPr>
        </p:nvSpPr>
        <p:spPr>
          <a:xfrm>
            <a:off x="152400" y="0"/>
            <a:ext cx="5486400" cy="838200"/>
          </a:xfrm>
        </p:spPr>
        <p:txBody>
          <a:bodyPr/>
          <a:lstStyle/>
          <a:p>
            <a:pPr algn="l"/>
            <a:r>
              <a:rPr lang="en-US" b="1" dirty="0"/>
              <a:t>Methodology</a:t>
            </a:r>
          </a:p>
        </p:txBody>
      </p:sp>
      <p:sp>
        <p:nvSpPr>
          <p:cNvPr id="3" name="Footer Placeholder 2">
            <a:extLst>
              <a:ext uri="{FF2B5EF4-FFF2-40B4-BE49-F238E27FC236}">
                <a16:creationId xmlns:a16="http://schemas.microsoft.com/office/drawing/2014/main" id="{46D386E8-476D-4762-8FEA-DB0CF4EF85F5}"/>
              </a:ext>
            </a:extLst>
          </p:cNvPr>
          <p:cNvSpPr>
            <a:spLocks noGrp="1"/>
          </p:cNvSpPr>
          <p:nvPr>
            <p:ph type="ftr" sz="quarter" idx="3"/>
          </p:nvPr>
        </p:nvSpPr>
        <p:spPr>
          <a:xfrm>
            <a:off x="440871" y="6356350"/>
            <a:ext cx="5959929" cy="365125"/>
          </a:xfrm>
        </p:spPr>
        <p:txBody>
          <a:bodyPr/>
          <a:lstStyle/>
          <a:p>
            <a:pPr>
              <a:defRPr/>
            </a:pPr>
            <a:r>
              <a:rPr lang="en-CA">
                <a:solidFill>
                  <a:prstClr val="black">
                    <a:tint val="75000"/>
                  </a:prstClr>
                </a:solidFill>
              </a:rPr>
              <a:t>Confidential</a:t>
            </a:r>
            <a:endParaRPr lang="en-CA" dirty="0">
              <a:solidFill>
                <a:prstClr val="black">
                  <a:tint val="75000"/>
                </a:prstClr>
              </a:solidFill>
            </a:endParaRPr>
          </a:p>
        </p:txBody>
      </p:sp>
      <p:sp>
        <p:nvSpPr>
          <p:cNvPr id="4" name="Slide Number Placeholder 3">
            <a:extLst>
              <a:ext uri="{FF2B5EF4-FFF2-40B4-BE49-F238E27FC236}">
                <a16:creationId xmlns:a16="http://schemas.microsoft.com/office/drawing/2014/main" id="{698CECC9-8C12-4C2F-8ED6-5F3C9794247B}"/>
              </a:ext>
            </a:extLst>
          </p:cNvPr>
          <p:cNvSpPr>
            <a:spLocks noGrp="1"/>
          </p:cNvSpPr>
          <p:nvPr>
            <p:ph type="sldNum" sz="quarter" idx="12"/>
          </p:nvPr>
        </p:nvSpPr>
        <p:spPr/>
        <p:txBody>
          <a:bodyPr/>
          <a:lstStyle/>
          <a:p>
            <a:pPr>
              <a:defRPr/>
            </a:pPr>
            <a:fld id="{8E635C0C-B70D-4760-B81F-26C80A7E5292}" type="slidenum">
              <a:rPr lang="en-CA" smtClean="0">
                <a:solidFill>
                  <a:prstClr val="black">
                    <a:tint val="75000"/>
                  </a:prstClr>
                </a:solidFill>
              </a:rPr>
              <a:pPr>
                <a:defRPr/>
              </a:pPr>
              <a:t>23</a:t>
            </a:fld>
            <a:endParaRPr lang="en-CA">
              <a:solidFill>
                <a:prstClr val="black">
                  <a:tint val="75000"/>
                </a:prstClr>
              </a:solidFill>
            </a:endParaRPr>
          </a:p>
        </p:txBody>
      </p:sp>
      <p:pic>
        <p:nvPicPr>
          <p:cNvPr id="7" name="Picture 6">
            <a:extLst>
              <a:ext uri="{FF2B5EF4-FFF2-40B4-BE49-F238E27FC236}">
                <a16:creationId xmlns:a16="http://schemas.microsoft.com/office/drawing/2014/main" id="{E3485692-05BC-4352-935F-211A66732499}"/>
              </a:ext>
            </a:extLst>
          </p:cNvPr>
          <p:cNvPicPr>
            <a:picLocks noChangeAspect="1"/>
          </p:cNvPicPr>
          <p:nvPr/>
        </p:nvPicPr>
        <p:blipFill>
          <a:blip r:embed="rId2"/>
          <a:stretch>
            <a:fillRect/>
          </a:stretch>
        </p:blipFill>
        <p:spPr>
          <a:xfrm>
            <a:off x="-5443" y="838200"/>
            <a:ext cx="9178142" cy="6019800"/>
          </a:xfrm>
          <a:prstGeom prst="rect">
            <a:avLst/>
          </a:prstGeom>
        </p:spPr>
      </p:pic>
    </p:spTree>
    <p:extLst>
      <p:ext uri="{BB962C8B-B14F-4D97-AF65-F5344CB8AC3E}">
        <p14:creationId xmlns:p14="http://schemas.microsoft.com/office/powerpoint/2010/main" val="3644133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292686" y="0"/>
            <a:ext cx="5041314" cy="838200"/>
          </a:xfrm>
        </p:spPr>
        <p:txBody>
          <a:bodyPr>
            <a:normAutofit/>
          </a:bodyPr>
          <a:lstStyle/>
          <a:p>
            <a:pPr algn="l"/>
            <a:r>
              <a:rPr lang="en-CA" sz="2800" b="1" dirty="0"/>
              <a:t>Methodology </a:t>
            </a:r>
          </a:p>
        </p:txBody>
      </p:sp>
      <p:sp>
        <p:nvSpPr>
          <p:cNvPr id="10" name="Slide Number Placeholder 3"/>
          <p:cNvSpPr txBox="1">
            <a:spLocks/>
          </p:cNvSpPr>
          <p:nvPr/>
        </p:nvSpPr>
        <p:spPr>
          <a:xfrm>
            <a:off x="8229600" y="6356350"/>
            <a:ext cx="609600" cy="365125"/>
          </a:xfrm>
          <a:prstGeom prst="rect">
            <a:avLst/>
          </a:prstGeom>
        </p:spPr>
        <p:txBody>
          <a:bodyPr vert="horz" lIns="91440" tIns="45720" rIns="91440" bIns="45720" rtlCol="0" anchor="ctr"/>
          <a:lstStyle>
            <a:defPPr>
              <a:defRPr lang="en-CA"/>
            </a:defPPr>
            <a:lvl1pPr algn="r" rtl="0" fontAlgn="auto">
              <a:spcBef>
                <a:spcPts val="0"/>
              </a:spcBef>
              <a:spcAft>
                <a:spcPts val="0"/>
              </a:spcAft>
              <a:defRPr sz="1600" kern="1200">
                <a:solidFill>
                  <a:schemeClr val="bg1">
                    <a:lumMod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CCBEA7BD-2368-44CB-8423-B071BE31EC1E}" type="slidenum">
              <a:rPr lang="en-CA" sz="2400" smtClean="0">
                <a:solidFill>
                  <a:schemeClr val="bg1">
                    <a:lumMod val="50000"/>
                  </a:schemeClr>
                </a:solidFill>
              </a:rPr>
              <a:pPr/>
              <a:t>24</a:t>
            </a:fld>
            <a:endParaRPr lang="en-CA" sz="2400" dirty="0">
              <a:solidFill>
                <a:schemeClr val="bg1">
                  <a:lumMod val="50000"/>
                </a:schemeClr>
              </a:solidFill>
            </a:endParaRPr>
          </a:p>
        </p:txBody>
      </p:sp>
      <p:sp>
        <p:nvSpPr>
          <p:cNvPr id="5" name="TextBox 7"/>
          <p:cNvSpPr txBox="1">
            <a:spLocks noChangeArrowheads="1"/>
          </p:cNvSpPr>
          <p:nvPr/>
        </p:nvSpPr>
        <p:spPr bwMode="auto">
          <a:xfrm>
            <a:off x="292686" y="1104433"/>
            <a:ext cx="8546514" cy="3856723"/>
          </a:xfrm>
          <a:prstGeom prst="rect">
            <a:avLst/>
          </a:prstGeom>
          <a:noFill/>
          <a:ln w="9525">
            <a:noFill/>
            <a:miter lim="800000"/>
            <a:headEnd/>
            <a:tailEnd/>
          </a:ln>
        </p:spPr>
        <p:txBody>
          <a:bodyPr wrap="square" lIns="64288" tIns="32144" rIns="64288" bIns="32144">
            <a:spAutoFit/>
          </a:bodyPr>
          <a:lstStyle>
            <a:lvl1pPr marL="342900" indent="-342900" algn="l" rtl="0" eaLnBrk="1" fontAlgn="base" hangingPunct="1">
              <a:spcBef>
                <a:spcPct val="20000"/>
              </a:spcBef>
              <a:spcAft>
                <a:spcPct val="0"/>
              </a:spcAft>
              <a:buFont typeface="Arial" pitchFamily="34" charset="0"/>
              <a:buChar char="•"/>
              <a:defRPr sz="3200" kern="1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2">
                    <a:lumMod val="75000"/>
                  </a:schemeClr>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2">
                    <a:lumMod val="75000"/>
                  </a:schemeClr>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2">
                    <a:lumMod val="75000"/>
                  </a:schemeClr>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0">
              <a:buFont typeface="Arial" pitchFamily="34" charset="0"/>
              <a:buNone/>
            </a:pPr>
            <a:r>
              <a:rPr lang="en-CA" sz="1400" dirty="0">
                <a:ea typeface="Helvetica Light"/>
                <a:cs typeface="Helvetica Light"/>
                <a:sym typeface="Helvetica Light"/>
              </a:rPr>
              <a:t>Nanos and </a:t>
            </a:r>
            <a:r>
              <a:rPr lang="en-CA" sz="1400" dirty="0" err="1">
                <a:ea typeface="Helvetica Light"/>
                <a:cs typeface="Helvetica Light"/>
                <a:sym typeface="Helvetica Light"/>
              </a:rPr>
              <a:t>AmCham</a:t>
            </a:r>
            <a:r>
              <a:rPr lang="en-CA" sz="1400" dirty="0">
                <a:ea typeface="Helvetica Light"/>
                <a:cs typeface="Helvetica Light"/>
                <a:sym typeface="Helvetica Light"/>
              </a:rPr>
              <a:t> Canada have created a co-branded Index and research project based on a new confidence survey of American businesses operating in Canada. The Index provides sector intelligence and data that supports understanding of business trends.</a:t>
            </a:r>
          </a:p>
          <a:p>
            <a:pPr marL="0" indent="0" eaLnBrk="0">
              <a:buFont typeface="Arial" pitchFamily="34" charset="0"/>
              <a:buNone/>
            </a:pPr>
            <a:endParaRPr lang="en-CA" sz="1400" dirty="0">
              <a:ea typeface="Helvetica Light"/>
              <a:cs typeface="Helvetica Light"/>
              <a:sym typeface="Helvetica Light"/>
            </a:endParaRPr>
          </a:p>
          <a:p>
            <a:pPr marL="0" indent="0" eaLnBrk="0">
              <a:buFont typeface="Arial" pitchFamily="34" charset="0"/>
              <a:buNone/>
            </a:pPr>
            <a:r>
              <a:rPr lang="en-CA" sz="1400" dirty="0">
                <a:ea typeface="Helvetica Light"/>
                <a:cs typeface="Helvetica Light"/>
                <a:sym typeface="Helvetica Light"/>
              </a:rPr>
              <a:t>The findings presented in this report are based on the compiled views of 51 US businesses operating in Canada, collected in an online survey between October 31</a:t>
            </a:r>
            <a:r>
              <a:rPr lang="en-CA" sz="1400" baseline="30000" dirty="0">
                <a:ea typeface="Helvetica Light"/>
                <a:cs typeface="Helvetica Light"/>
                <a:sym typeface="Helvetica Light"/>
              </a:rPr>
              <a:t>st</a:t>
            </a:r>
            <a:r>
              <a:rPr lang="en-CA" sz="1400" dirty="0">
                <a:ea typeface="Helvetica Light"/>
                <a:cs typeface="Helvetica Light"/>
                <a:sym typeface="Helvetica Light"/>
              </a:rPr>
              <a:t> and November 28</a:t>
            </a:r>
            <a:r>
              <a:rPr lang="en-CA" sz="1400" baseline="30000" dirty="0">
                <a:ea typeface="Helvetica Light"/>
                <a:cs typeface="Helvetica Light"/>
                <a:sym typeface="Helvetica Light"/>
              </a:rPr>
              <a:t>th</a:t>
            </a:r>
            <a:r>
              <a:rPr lang="en-CA" sz="1400" dirty="0">
                <a:ea typeface="Helvetica Light"/>
                <a:cs typeface="Helvetica Light"/>
                <a:sym typeface="Helvetica Light"/>
              </a:rPr>
              <a:t>, 2018. Readers should note that the research is representative of the participants and should not be projected to any population, elite or general.</a:t>
            </a:r>
          </a:p>
          <a:p>
            <a:pPr marL="0" indent="0" eaLnBrk="0">
              <a:buFont typeface="Arial" pitchFamily="34" charset="0"/>
              <a:buNone/>
            </a:pPr>
            <a:endParaRPr lang="en-CA" sz="1400" dirty="0">
              <a:ea typeface="Helvetica Light"/>
              <a:cs typeface="Helvetica Light"/>
              <a:sym typeface="Helvetica Light"/>
            </a:endParaRPr>
          </a:p>
          <a:p>
            <a:pPr marL="0" indent="0" eaLnBrk="0">
              <a:buFont typeface="Arial" pitchFamily="34" charset="0"/>
              <a:buNone/>
            </a:pPr>
            <a:r>
              <a:rPr lang="en-CA" sz="1400" dirty="0">
                <a:ea typeface="Helvetica Light"/>
                <a:cs typeface="Helvetica Light"/>
                <a:sym typeface="Helvetica Light"/>
              </a:rPr>
              <a:t>The list of potential panel participants was provided by the </a:t>
            </a:r>
            <a:r>
              <a:rPr lang="en-CA" sz="1400" dirty="0" err="1">
                <a:ea typeface="Helvetica Light"/>
                <a:cs typeface="Helvetica Light"/>
                <a:sym typeface="Helvetica Light"/>
              </a:rPr>
              <a:t>AmCham</a:t>
            </a:r>
            <a:r>
              <a:rPr lang="en-CA" sz="1400" dirty="0">
                <a:ea typeface="Helvetica Light"/>
                <a:cs typeface="Helvetica Light"/>
                <a:sym typeface="Helvetica Light"/>
              </a:rPr>
              <a:t> Canada to Nanos. The identity and opinions of individual panelists remained confidential and managed by Nanos in accordance with the standards of AAPOR and ESOMAR.</a:t>
            </a:r>
          </a:p>
          <a:p>
            <a:pPr marL="0" indent="0" eaLnBrk="0">
              <a:buFont typeface="Arial" pitchFamily="34" charset="0"/>
              <a:buNone/>
            </a:pPr>
            <a:endParaRPr lang="en-CA" sz="1400" dirty="0">
              <a:ea typeface="Helvetica Light"/>
              <a:cs typeface="Helvetica Light"/>
              <a:sym typeface="Helvetica Light"/>
            </a:endParaRPr>
          </a:p>
          <a:p>
            <a:pPr marL="0" indent="0" eaLnBrk="0">
              <a:buFont typeface="Arial" pitchFamily="34" charset="0"/>
              <a:buNone/>
            </a:pPr>
            <a:r>
              <a:rPr lang="en-CA" sz="1400" dirty="0">
                <a:ea typeface="Helvetica Light"/>
                <a:cs typeface="Helvetica Light"/>
                <a:sym typeface="Helvetica Light"/>
              </a:rPr>
              <a:t>The data presented in this research is part of a joint project by </a:t>
            </a:r>
            <a:r>
              <a:rPr lang="en-CA" sz="1400" dirty="0" err="1">
                <a:ea typeface="Helvetica Light"/>
                <a:cs typeface="Helvetica Light"/>
                <a:sym typeface="Helvetica Light"/>
              </a:rPr>
              <a:t>AmCham</a:t>
            </a:r>
            <a:r>
              <a:rPr lang="en-CA" sz="1400" dirty="0">
                <a:ea typeface="Helvetica Light"/>
                <a:cs typeface="Helvetica Light"/>
                <a:sym typeface="Helvetica Light"/>
              </a:rPr>
              <a:t> and Nanos Research. The research was sponsored by PNC Bank.</a:t>
            </a:r>
          </a:p>
          <a:p>
            <a:pPr eaLnBrk="0"/>
            <a:endParaRPr lang="en-CA" sz="1400" dirty="0">
              <a:ea typeface="Helvetica Light"/>
              <a:cs typeface="Helvetica Light"/>
              <a:sym typeface="Helvetica Light"/>
            </a:endParaRPr>
          </a:p>
          <a:p>
            <a:pPr marL="0" indent="0" eaLnBrk="0">
              <a:buFont typeface="Arial" pitchFamily="34" charset="0"/>
              <a:buNone/>
            </a:pPr>
            <a:r>
              <a:rPr lang="en-CA" sz="1400" dirty="0"/>
              <a:t>Note: Charts may not add up to 100 due to rounding.</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txBox="1">
            <a:spLocks/>
          </p:cNvSpPr>
          <p:nvPr/>
        </p:nvSpPr>
        <p:spPr>
          <a:xfrm>
            <a:off x="8229600" y="6356350"/>
            <a:ext cx="609600" cy="365125"/>
          </a:xfrm>
          <a:prstGeom prst="rect">
            <a:avLst/>
          </a:prstGeom>
        </p:spPr>
        <p:txBody>
          <a:bodyPr vert="horz" lIns="91440" tIns="45720" rIns="91440" bIns="45720" rtlCol="0" anchor="ctr"/>
          <a:lstStyle>
            <a:defPPr>
              <a:defRPr lang="en-CA"/>
            </a:defPPr>
            <a:lvl1pPr algn="r" rtl="0" fontAlgn="auto">
              <a:spcBef>
                <a:spcPts val="0"/>
              </a:spcBef>
              <a:spcAft>
                <a:spcPts val="0"/>
              </a:spcAft>
              <a:defRPr sz="1600" kern="1200">
                <a:solidFill>
                  <a:schemeClr val="bg1">
                    <a:lumMod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CCBEA7BD-2368-44CB-8423-B071BE31EC1E}" type="slidenum">
              <a:rPr lang="en-CA" sz="2400" smtClean="0">
                <a:solidFill>
                  <a:schemeClr val="bg1">
                    <a:lumMod val="50000"/>
                  </a:schemeClr>
                </a:solidFill>
              </a:rPr>
              <a:pPr/>
              <a:t>25</a:t>
            </a:fld>
            <a:endParaRPr lang="en-CA" sz="2400" dirty="0">
              <a:solidFill>
                <a:schemeClr val="bg1">
                  <a:lumMod val="50000"/>
                </a:schemeClr>
              </a:solidFill>
            </a:endParaRPr>
          </a:p>
        </p:txBody>
      </p:sp>
      <p:sp>
        <p:nvSpPr>
          <p:cNvPr id="11" name="Content Placeholder 2">
            <a:extLst>
              <a:ext uri="{FF2B5EF4-FFF2-40B4-BE49-F238E27FC236}">
                <a16:creationId xmlns:a16="http://schemas.microsoft.com/office/drawing/2014/main" id="{42FA5BDD-4BD1-3F42-86F7-BD15CF488DB3}"/>
              </a:ext>
            </a:extLst>
          </p:cNvPr>
          <p:cNvSpPr txBox="1">
            <a:spLocks/>
          </p:cNvSpPr>
          <p:nvPr/>
        </p:nvSpPr>
        <p:spPr>
          <a:xfrm>
            <a:off x="298743" y="0"/>
            <a:ext cx="6138599" cy="795576"/>
          </a:xfrm>
          <a:prstGeom prst="rect">
            <a:avLst/>
          </a:prstGeom>
          <a:ln>
            <a:noFill/>
          </a:ln>
        </p:spPr>
        <p:txBody>
          <a:bodyPr anchor="ctr">
            <a:normAutofit lnSpcReduction="10000"/>
          </a:bodyPr>
          <a:lstStyle>
            <a:lvl1pPr marL="342900" indent="-342900" algn="l" rtl="0" eaLnBrk="1" fontAlgn="base" hangingPunct="1">
              <a:spcBef>
                <a:spcPct val="20000"/>
              </a:spcBef>
              <a:spcAft>
                <a:spcPct val="0"/>
              </a:spcAft>
              <a:buFont typeface="Arial" pitchFamily="34" charset="0"/>
              <a:buChar char="•"/>
              <a:defRPr sz="3200" kern="1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2">
                    <a:lumMod val="75000"/>
                  </a:schemeClr>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2">
                    <a:lumMod val="75000"/>
                  </a:schemeClr>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2">
                    <a:lumMod val="75000"/>
                  </a:schemeClr>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fr-CA" sz="2400" b="1" dirty="0"/>
              <a:t>AMCHAM-Nanos American Investment Canada Index</a:t>
            </a:r>
          </a:p>
        </p:txBody>
      </p:sp>
      <p:sp>
        <p:nvSpPr>
          <p:cNvPr id="12" name="Content Placeholder 2">
            <a:extLst>
              <a:ext uri="{FF2B5EF4-FFF2-40B4-BE49-F238E27FC236}">
                <a16:creationId xmlns:a16="http://schemas.microsoft.com/office/drawing/2014/main" id="{42FA5BDD-4BD1-3F42-86F7-BD15CF488DB3}"/>
              </a:ext>
            </a:extLst>
          </p:cNvPr>
          <p:cNvSpPr txBox="1">
            <a:spLocks/>
          </p:cNvSpPr>
          <p:nvPr/>
        </p:nvSpPr>
        <p:spPr>
          <a:xfrm>
            <a:off x="298743" y="1069891"/>
            <a:ext cx="8546514" cy="5102259"/>
          </a:xfrm>
          <a:prstGeom prst="rect">
            <a:avLst/>
          </a:prstGeom>
        </p:spPr>
        <p:txBody>
          <a:bodyPr>
            <a:normAutofit/>
          </a:bodyPr>
          <a:lstStyle>
            <a:lvl1pPr marL="342900" indent="-342900" algn="l" rtl="0" eaLnBrk="1" fontAlgn="base" hangingPunct="1">
              <a:spcBef>
                <a:spcPct val="20000"/>
              </a:spcBef>
              <a:spcAft>
                <a:spcPct val="0"/>
              </a:spcAft>
              <a:buFont typeface="Arial" pitchFamily="34" charset="0"/>
              <a:buChar char="•"/>
              <a:defRPr sz="3200" kern="1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2">
                    <a:lumMod val="75000"/>
                  </a:schemeClr>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2">
                    <a:lumMod val="75000"/>
                  </a:schemeClr>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2">
                    <a:lumMod val="75000"/>
                  </a:schemeClr>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CA" sz="2000" dirty="0"/>
              <a:t>Nanos has </a:t>
            </a:r>
            <a:r>
              <a:rPr lang="fr-CA" sz="2000" dirty="0" err="1"/>
              <a:t>developed</a:t>
            </a:r>
            <a:r>
              <a:rPr lang="fr-CA" sz="2000" dirty="0"/>
              <a:t> the AMCHAM-Nanos American Investment in Canada Index as a compilation of sentiment of US </a:t>
            </a:r>
            <a:r>
              <a:rPr lang="fr-CA" sz="2000" dirty="0" err="1"/>
              <a:t>companies</a:t>
            </a:r>
            <a:r>
              <a:rPr lang="fr-CA" sz="2000" dirty="0"/>
              <a:t> and Executives in Canada. </a:t>
            </a:r>
          </a:p>
          <a:p>
            <a:pPr marL="0" indent="0">
              <a:buNone/>
            </a:pPr>
            <a:endParaRPr lang="en-US" sz="2000" dirty="0"/>
          </a:p>
          <a:p>
            <a:r>
              <a:rPr lang="en-US" sz="2000" dirty="0"/>
              <a:t>The six economy related questions on the survey track sentiment among executives leading major US enterprises in Canada</a:t>
            </a:r>
          </a:p>
          <a:p>
            <a:r>
              <a:rPr lang="en-US" sz="2000" dirty="0"/>
              <a:t>Steps:</a:t>
            </a:r>
          </a:p>
          <a:p>
            <a:pPr lvl="1"/>
            <a:r>
              <a:rPr lang="en-US" sz="1800" dirty="0"/>
              <a:t>Recode each variable into a 5 point scale from 0 to 1 where unsure is assigned a neutral point. </a:t>
            </a:r>
          </a:p>
          <a:p>
            <a:pPr lvl="1"/>
            <a:r>
              <a:rPr lang="en-US" sz="1800" dirty="0"/>
              <a:t>Combine the two dimensions for US Investment in Canada Index in an additive scale and divide by two. Each component is equally weighted within the overall index</a:t>
            </a:r>
          </a:p>
          <a:p>
            <a:pPr lvl="1"/>
            <a:r>
              <a:rPr lang="en-US" sz="1800" dirty="0"/>
              <a:t>Investment index:</a:t>
            </a:r>
          </a:p>
          <a:p>
            <a:pPr lvl="2"/>
            <a:r>
              <a:rPr lang="en-CA" sz="1400" dirty="0"/>
              <a:t>Would you describe today’s environment for your business to invest in Canada as positive, neutral or negative? </a:t>
            </a:r>
          </a:p>
          <a:p>
            <a:pPr lvl="2"/>
            <a:r>
              <a:rPr lang="en-CA" sz="1400" dirty="0">
                <a:solidFill>
                  <a:srgbClr val="4F81BD">
                    <a:lumMod val="50000"/>
                  </a:srgbClr>
                </a:solidFill>
              </a:rPr>
              <a:t>In the next six months, do you think the Canadian economy will become stronger, weaker, or will there be no change?</a:t>
            </a:r>
            <a:endParaRPr lang="en-CA" sz="1400" dirty="0"/>
          </a:p>
          <a:p>
            <a:pPr lvl="2"/>
            <a:endParaRPr lang="en-CA" sz="1400" dirty="0"/>
          </a:p>
        </p:txBody>
      </p:sp>
    </p:spTree>
    <p:extLst>
      <p:ext uri="{BB962C8B-B14F-4D97-AF65-F5344CB8AC3E}">
        <p14:creationId xmlns:p14="http://schemas.microsoft.com/office/powerpoint/2010/main" val="766719808"/>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264433" y="0"/>
            <a:ext cx="4691608" cy="838200"/>
          </a:xfrm>
        </p:spPr>
        <p:txBody>
          <a:bodyPr>
            <a:normAutofit/>
          </a:bodyPr>
          <a:lstStyle/>
          <a:p>
            <a:pPr algn="l"/>
            <a:r>
              <a:rPr lang="en-CA" sz="2800" b="1" dirty="0"/>
              <a:t>Methodology </a:t>
            </a:r>
          </a:p>
        </p:txBody>
      </p:sp>
      <p:sp>
        <p:nvSpPr>
          <p:cNvPr id="10" name="Slide Number Placeholder 3"/>
          <p:cNvSpPr txBox="1">
            <a:spLocks/>
          </p:cNvSpPr>
          <p:nvPr/>
        </p:nvSpPr>
        <p:spPr>
          <a:xfrm>
            <a:off x="8229600" y="6356350"/>
            <a:ext cx="609600" cy="365125"/>
          </a:xfrm>
          <a:prstGeom prst="rect">
            <a:avLst/>
          </a:prstGeom>
        </p:spPr>
        <p:txBody>
          <a:bodyPr vert="horz" lIns="91440" tIns="45720" rIns="91440" bIns="45720" rtlCol="0" anchor="ctr"/>
          <a:lstStyle>
            <a:defPPr>
              <a:defRPr lang="en-CA"/>
            </a:defPPr>
            <a:lvl1pPr algn="r" rtl="0" fontAlgn="auto">
              <a:spcBef>
                <a:spcPts val="0"/>
              </a:spcBef>
              <a:spcAft>
                <a:spcPts val="0"/>
              </a:spcAft>
              <a:defRPr sz="1600" kern="1200">
                <a:solidFill>
                  <a:schemeClr val="bg1">
                    <a:lumMod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CCBEA7BD-2368-44CB-8423-B071BE31EC1E}" type="slidenum">
              <a:rPr lang="en-CA" sz="2400" smtClean="0">
                <a:solidFill>
                  <a:schemeClr val="bg1">
                    <a:lumMod val="50000"/>
                  </a:schemeClr>
                </a:solidFill>
              </a:rPr>
              <a:pPr/>
              <a:t>26</a:t>
            </a:fld>
            <a:endParaRPr lang="en-CA" sz="2400" dirty="0">
              <a:solidFill>
                <a:schemeClr val="bg1">
                  <a:lumMod val="50000"/>
                </a:schemeClr>
              </a:solidFill>
            </a:endParaRPr>
          </a:p>
        </p:txBody>
      </p:sp>
      <p:sp>
        <p:nvSpPr>
          <p:cNvPr id="7" name="TextBox 7"/>
          <p:cNvSpPr txBox="1">
            <a:spLocks noChangeArrowheads="1"/>
          </p:cNvSpPr>
          <p:nvPr/>
        </p:nvSpPr>
        <p:spPr bwMode="auto">
          <a:xfrm>
            <a:off x="642392" y="1783110"/>
            <a:ext cx="7859216" cy="3167304"/>
          </a:xfrm>
          <a:prstGeom prst="rect">
            <a:avLst/>
          </a:prstGeom>
          <a:noFill/>
          <a:ln w="9525">
            <a:noFill/>
            <a:miter lim="800000"/>
            <a:headEnd/>
            <a:tailEnd/>
          </a:ln>
        </p:spPr>
        <p:txBody>
          <a:bodyPr wrap="square" lIns="64288" tIns="32144" rIns="64288" bIns="32144">
            <a:spAutoFit/>
          </a:bodyPr>
          <a:lstStyle>
            <a:lvl1pPr marL="342900" indent="-342900" algn="l" rtl="0" eaLnBrk="1" fontAlgn="base" hangingPunct="1">
              <a:spcBef>
                <a:spcPct val="20000"/>
              </a:spcBef>
              <a:spcAft>
                <a:spcPct val="0"/>
              </a:spcAft>
              <a:buFont typeface="Arial" pitchFamily="34" charset="0"/>
              <a:buChar char="•"/>
              <a:defRPr sz="3200" kern="1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2">
                    <a:lumMod val="75000"/>
                  </a:schemeClr>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2">
                    <a:lumMod val="75000"/>
                  </a:schemeClr>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2">
                    <a:lumMod val="75000"/>
                  </a:schemeClr>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0">
              <a:buFont typeface="Arial" pitchFamily="34" charset="0"/>
              <a:buNone/>
            </a:pPr>
            <a:r>
              <a:rPr lang="en-CA" sz="1400" dirty="0">
                <a:ea typeface="Helvetica Light"/>
                <a:cs typeface="Helvetica Light"/>
                <a:sym typeface="Helvetica Light"/>
              </a:rPr>
              <a:t>Nanos Research compiled views of 56 US businesses operating in Canada, collected in an online survey between February 21</a:t>
            </a:r>
            <a:r>
              <a:rPr lang="en-CA" sz="1400" baseline="30000" dirty="0">
                <a:ea typeface="Helvetica Light"/>
                <a:cs typeface="Helvetica Light"/>
                <a:sym typeface="Helvetica Light"/>
              </a:rPr>
              <a:t>st</a:t>
            </a:r>
            <a:r>
              <a:rPr lang="en-CA" sz="1400" dirty="0">
                <a:ea typeface="Helvetica Light"/>
                <a:cs typeface="Helvetica Light"/>
                <a:sym typeface="Helvetica Light"/>
              </a:rPr>
              <a:t> and May 25</a:t>
            </a:r>
            <a:r>
              <a:rPr lang="en-CA" sz="1400" baseline="30000" dirty="0">
                <a:ea typeface="Helvetica Light"/>
                <a:cs typeface="Helvetica Light"/>
                <a:sym typeface="Helvetica Light"/>
              </a:rPr>
              <a:t>th</a:t>
            </a:r>
            <a:r>
              <a:rPr lang="en-CA" sz="1400" dirty="0">
                <a:ea typeface="Helvetica Light"/>
                <a:cs typeface="Helvetica Light"/>
                <a:sym typeface="Helvetica Light"/>
              </a:rPr>
              <a:t>, 2018. Readers should note that the research is representative of the participants and should not be projected to any population, elite or general. The list of potential panel participants was provided by the </a:t>
            </a:r>
            <a:r>
              <a:rPr lang="en-CA" sz="1400" dirty="0" err="1">
                <a:ea typeface="Helvetica Light"/>
                <a:cs typeface="Helvetica Light"/>
                <a:sym typeface="Helvetica Light"/>
              </a:rPr>
              <a:t>AmCham</a:t>
            </a:r>
            <a:r>
              <a:rPr lang="en-CA" sz="1400" dirty="0">
                <a:ea typeface="Helvetica Light"/>
                <a:cs typeface="Helvetica Light"/>
                <a:sym typeface="Helvetica Light"/>
              </a:rPr>
              <a:t> Canada to Nanos. The identity and opinions of individual panelists remained confidential and managed by Nanos in accordance with the standards of the Marketing Research and Intelligence Association and ESOMAR. </a:t>
            </a:r>
            <a:r>
              <a:rPr lang="en-US" sz="1400" dirty="0">
                <a:ea typeface="Helvetica Light"/>
                <a:cs typeface="Helvetica Light"/>
                <a:sym typeface="Helvetica Light"/>
              </a:rPr>
              <a:t>No margin of error applies to this research. </a:t>
            </a:r>
          </a:p>
          <a:p>
            <a:pPr marL="0" indent="0" eaLnBrk="0">
              <a:buFont typeface="Arial" pitchFamily="34" charset="0"/>
              <a:buNone/>
            </a:pPr>
            <a:endParaRPr lang="en-CA" sz="1400" dirty="0">
              <a:ea typeface="Helvetica Light"/>
              <a:cs typeface="Helvetica Light"/>
              <a:sym typeface="Helvetica Light"/>
            </a:endParaRPr>
          </a:p>
          <a:p>
            <a:pPr marL="0" indent="0" eaLnBrk="0">
              <a:buFont typeface="Arial" pitchFamily="34" charset="0"/>
              <a:buNone/>
            </a:pPr>
            <a:r>
              <a:rPr lang="en-CA" sz="1400" dirty="0">
                <a:ea typeface="Helvetica Light"/>
                <a:cs typeface="Helvetica Light"/>
                <a:sym typeface="Helvetica Light"/>
              </a:rPr>
              <a:t>Nanos Research compiled views of 59 US businesses operating in Canada, collected in an online survey between March 15</a:t>
            </a:r>
            <a:r>
              <a:rPr lang="en-CA" sz="1400" baseline="30000" dirty="0">
                <a:ea typeface="Helvetica Light"/>
                <a:cs typeface="Helvetica Light"/>
                <a:sym typeface="Helvetica Light"/>
              </a:rPr>
              <a:t>th</a:t>
            </a:r>
            <a:r>
              <a:rPr lang="en-CA" sz="1400" dirty="0">
                <a:ea typeface="Helvetica Light"/>
                <a:cs typeface="Helvetica Light"/>
                <a:sym typeface="Helvetica Light"/>
              </a:rPr>
              <a:t> and July 19</a:t>
            </a:r>
            <a:r>
              <a:rPr lang="en-CA" sz="1400" baseline="30000" dirty="0">
                <a:ea typeface="Helvetica Light"/>
                <a:cs typeface="Helvetica Light"/>
                <a:sym typeface="Helvetica Light"/>
              </a:rPr>
              <a:t>th</a:t>
            </a:r>
            <a:r>
              <a:rPr lang="en-CA" sz="1400" dirty="0">
                <a:ea typeface="Helvetica Light"/>
                <a:cs typeface="Helvetica Light"/>
                <a:sym typeface="Helvetica Light"/>
              </a:rPr>
              <a:t>, 2017. Readers should note that the research is representative of the participants and should not be projected to any population, elite or general. The list of potential panel participants was provided by the </a:t>
            </a:r>
            <a:r>
              <a:rPr lang="en-CA" sz="1400" dirty="0" err="1">
                <a:ea typeface="Helvetica Light"/>
                <a:cs typeface="Helvetica Light"/>
                <a:sym typeface="Helvetica Light"/>
              </a:rPr>
              <a:t>AmCham</a:t>
            </a:r>
            <a:r>
              <a:rPr lang="en-CA" sz="1400" dirty="0">
                <a:ea typeface="Helvetica Light"/>
                <a:cs typeface="Helvetica Light"/>
                <a:sym typeface="Helvetica Light"/>
              </a:rPr>
              <a:t> Canada to Nanos. The identity and opinions of individual panelists remained confidential and managed by Nanos in accordance with the standards of the Marketing Research and Intelligence Association of which Nanos is a member.</a:t>
            </a:r>
            <a:r>
              <a:rPr lang="en-US" sz="1400" dirty="0">
                <a:ea typeface="Helvetica Light"/>
                <a:cs typeface="Helvetica Light"/>
                <a:sym typeface="Helvetica Light"/>
              </a:rPr>
              <a:t> No margin of error applies to this research. </a:t>
            </a:r>
            <a:endParaRPr lang="en-CA" sz="1400" dirty="0">
              <a:ea typeface="Helvetica Light"/>
              <a:cs typeface="Helvetica Light"/>
              <a:sym typeface="Helvetica Light"/>
            </a:endParaRPr>
          </a:p>
        </p:txBody>
      </p:sp>
      <p:sp>
        <p:nvSpPr>
          <p:cNvPr id="8" name="Title 5"/>
          <p:cNvSpPr txBox="1">
            <a:spLocks/>
          </p:cNvSpPr>
          <p:nvPr/>
        </p:nvSpPr>
        <p:spPr>
          <a:xfrm>
            <a:off x="552872" y="905302"/>
            <a:ext cx="8038256" cy="1143000"/>
          </a:xfrm>
          <a:prstGeom prst="rect">
            <a:avLst/>
          </a:prstGeom>
        </p:spPr>
        <p:txBody>
          <a:bodyPr/>
          <a:lstStyle>
            <a:lvl1pPr algn="ctr" rtl="0" eaLnBrk="1" fontAlgn="base" hangingPunct="1">
              <a:spcBef>
                <a:spcPct val="0"/>
              </a:spcBef>
              <a:spcAft>
                <a:spcPct val="0"/>
              </a:spcAft>
              <a:defRPr sz="4400" kern="1200">
                <a:solidFill>
                  <a:schemeClr val="tx2">
                    <a:lumMod val="75000"/>
                  </a:schemeClr>
                </a:solidFill>
                <a:latin typeface="+mj-lt"/>
                <a:ea typeface="+mj-ea"/>
                <a:cs typeface="+mj-cs"/>
              </a:defRPr>
            </a:lvl1pPr>
            <a:lvl2pPr algn="ctr" rtl="0" eaLnBrk="1" fontAlgn="base" hangingPunct="1">
              <a:spcBef>
                <a:spcPct val="0"/>
              </a:spcBef>
              <a:spcAft>
                <a:spcPct val="0"/>
              </a:spcAft>
              <a:defRPr sz="4400">
                <a:solidFill>
                  <a:schemeClr val="tx1"/>
                </a:solidFill>
                <a:latin typeface="Helvetica" pitchFamily="34" charset="0"/>
              </a:defRPr>
            </a:lvl2pPr>
            <a:lvl3pPr algn="ctr" rtl="0" eaLnBrk="1" fontAlgn="base" hangingPunct="1">
              <a:spcBef>
                <a:spcPct val="0"/>
              </a:spcBef>
              <a:spcAft>
                <a:spcPct val="0"/>
              </a:spcAft>
              <a:defRPr sz="4400">
                <a:solidFill>
                  <a:schemeClr val="tx1"/>
                </a:solidFill>
                <a:latin typeface="Helvetica" pitchFamily="34" charset="0"/>
              </a:defRPr>
            </a:lvl3pPr>
            <a:lvl4pPr algn="ctr" rtl="0" eaLnBrk="1" fontAlgn="base" hangingPunct="1">
              <a:spcBef>
                <a:spcPct val="0"/>
              </a:spcBef>
              <a:spcAft>
                <a:spcPct val="0"/>
              </a:spcAft>
              <a:defRPr sz="4400">
                <a:solidFill>
                  <a:schemeClr val="tx1"/>
                </a:solidFill>
                <a:latin typeface="Helvetica" pitchFamily="34" charset="0"/>
              </a:defRPr>
            </a:lvl4pPr>
            <a:lvl5pPr algn="ctr" rtl="0" eaLnBrk="1" fontAlgn="base" hangingPunct="1">
              <a:spcBef>
                <a:spcPct val="0"/>
              </a:spcBef>
              <a:spcAft>
                <a:spcPct val="0"/>
              </a:spcAft>
              <a:defRPr sz="4400">
                <a:solidFill>
                  <a:schemeClr val="tx1"/>
                </a:solidFill>
                <a:latin typeface="Helvetica" pitchFamily="34" charset="0"/>
              </a:defRPr>
            </a:lvl5pPr>
            <a:lvl6pPr marL="457200" algn="ctr" rtl="0" eaLnBrk="1" fontAlgn="base" hangingPunct="1">
              <a:spcBef>
                <a:spcPct val="0"/>
              </a:spcBef>
              <a:spcAft>
                <a:spcPct val="0"/>
              </a:spcAft>
              <a:defRPr sz="4400">
                <a:solidFill>
                  <a:schemeClr val="tx1"/>
                </a:solidFill>
                <a:latin typeface="Helvetica" pitchFamily="34" charset="0"/>
              </a:defRPr>
            </a:lvl6pPr>
            <a:lvl7pPr marL="914400" algn="ctr" rtl="0" eaLnBrk="1" fontAlgn="base" hangingPunct="1">
              <a:spcBef>
                <a:spcPct val="0"/>
              </a:spcBef>
              <a:spcAft>
                <a:spcPct val="0"/>
              </a:spcAft>
              <a:defRPr sz="4400">
                <a:solidFill>
                  <a:schemeClr val="tx1"/>
                </a:solidFill>
                <a:latin typeface="Helvetica" pitchFamily="34" charset="0"/>
              </a:defRPr>
            </a:lvl7pPr>
            <a:lvl8pPr marL="1371600" algn="ctr" rtl="0" eaLnBrk="1" fontAlgn="base" hangingPunct="1">
              <a:spcBef>
                <a:spcPct val="0"/>
              </a:spcBef>
              <a:spcAft>
                <a:spcPct val="0"/>
              </a:spcAft>
              <a:defRPr sz="4400">
                <a:solidFill>
                  <a:schemeClr val="tx1"/>
                </a:solidFill>
                <a:latin typeface="Helvetica" pitchFamily="34" charset="0"/>
              </a:defRPr>
            </a:lvl8pPr>
            <a:lvl9pPr marL="1828800" algn="ctr" rtl="0" eaLnBrk="1" fontAlgn="base" hangingPunct="1">
              <a:spcBef>
                <a:spcPct val="0"/>
              </a:spcBef>
              <a:spcAft>
                <a:spcPct val="0"/>
              </a:spcAft>
              <a:defRPr sz="4400">
                <a:solidFill>
                  <a:schemeClr val="tx1"/>
                </a:solidFill>
                <a:latin typeface="Helvetica" pitchFamily="34" charset="0"/>
              </a:defRPr>
            </a:lvl9pPr>
          </a:lstStyle>
          <a:p>
            <a:r>
              <a:rPr lang="en-CA"/>
              <a:t>Previous Waves</a:t>
            </a:r>
            <a:endParaRPr lang="en-CA" dirty="0"/>
          </a:p>
        </p:txBody>
      </p:sp>
    </p:spTree>
    <p:extLst>
      <p:ext uri="{BB962C8B-B14F-4D97-AF65-F5344CB8AC3E}">
        <p14:creationId xmlns:p14="http://schemas.microsoft.com/office/powerpoint/2010/main" val="259841149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463352" y="0"/>
            <a:ext cx="5315634" cy="838200"/>
          </a:xfrm>
        </p:spPr>
        <p:txBody>
          <a:bodyPr>
            <a:noAutofit/>
          </a:bodyPr>
          <a:lstStyle/>
          <a:p>
            <a:pPr algn="l"/>
            <a:r>
              <a:rPr lang="en-CA" sz="2800" b="1" dirty="0"/>
              <a:t>Respondent Revenue Profile</a:t>
            </a:r>
          </a:p>
        </p:txBody>
      </p:sp>
      <p:sp>
        <p:nvSpPr>
          <p:cNvPr id="10" name="Slide Number Placeholder 3"/>
          <p:cNvSpPr txBox="1">
            <a:spLocks/>
          </p:cNvSpPr>
          <p:nvPr/>
        </p:nvSpPr>
        <p:spPr>
          <a:xfrm>
            <a:off x="8229600" y="6356350"/>
            <a:ext cx="609600" cy="365125"/>
          </a:xfrm>
          <a:prstGeom prst="rect">
            <a:avLst/>
          </a:prstGeom>
        </p:spPr>
        <p:txBody>
          <a:bodyPr vert="horz" lIns="91440" tIns="45720" rIns="91440" bIns="45720" rtlCol="0" anchor="ctr"/>
          <a:lstStyle>
            <a:defPPr>
              <a:defRPr lang="en-CA"/>
            </a:defPPr>
            <a:lvl1pPr algn="r" rtl="0" fontAlgn="auto">
              <a:spcBef>
                <a:spcPts val="0"/>
              </a:spcBef>
              <a:spcAft>
                <a:spcPts val="0"/>
              </a:spcAft>
              <a:defRPr sz="1600" kern="1200">
                <a:solidFill>
                  <a:schemeClr val="bg1">
                    <a:lumMod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CCBEA7BD-2368-44CB-8423-B071BE31EC1E}" type="slidenum">
              <a:rPr lang="en-CA" sz="2400" smtClean="0">
                <a:solidFill>
                  <a:schemeClr val="bg1">
                    <a:lumMod val="50000"/>
                  </a:schemeClr>
                </a:solidFill>
              </a:rPr>
              <a:pPr/>
              <a:t>27</a:t>
            </a:fld>
            <a:endParaRPr lang="en-CA" sz="2400" dirty="0">
              <a:solidFill>
                <a:schemeClr val="bg1">
                  <a:lumMod val="50000"/>
                </a:schemeClr>
              </a:solidFill>
            </a:endParaRPr>
          </a:p>
        </p:txBody>
      </p:sp>
      <p:sp>
        <p:nvSpPr>
          <p:cNvPr id="11" name="TextBox 7"/>
          <p:cNvSpPr txBox="1">
            <a:spLocks noChangeArrowheads="1"/>
          </p:cNvSpPr>
          <p:nvPr/>
        </p:nvSpPr>
        <p:spPr bwMode="auto">
          <a:xfrm>
            <a:off x="463352" y="1045546"/>
            <a:ext cx="8217296" cy="1640732"/>
          </a:xfrm>
          <a:prstGeom prst="rect">
            <a:avLst/>
          </a:prstGeom>
          <a:noFill/>
          <a:ln w="9525">
            <a:noFill/>
            <a:miter lim="800000"/>
            <a:headEnd/>
            <a:tailEnd/>
          </a:ln>
        </p:spPr>
        <p:txBody>
          <a:bodyPr wrap="square" lIns="64288" tIns="32144" rIns="64288" bIns="32144">
            <a:spAutoFit/>
          </a:bodyPr>
          <a:lstStyle>
            <a:lvl1pPr marL="342900" indent="-342900" algn="l" rtl="0" eaLnBrk="1" fontAlgn="base" hangingPunct="1">
              <a:spcBef>
                <a:spcPct val="20000"/>
              </a:spcBef>
              <a:spcAft>
                <a:spcPct val="0"/>
              </a:spcAft>
              <a:buFont typeface="Arial" pitchFamily="34" charset="0"/>
              <a:buChar char="•"/>
              <a:defRPr sz="3200" kern="1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2">
                    <a:lumMod val="75000"/>
                  </a:schemeClr>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2">
                    <a:lumMod val="75000"/>
                  </a:schemeClr>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2">
                    <a:lumMod val="75000"/>
                  </a:schemeClr>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0">
              <a:buFont typeface="Arial" pitchFamily="34" charset="0"/>
              <a:buNone/>
            </a:pPr>
            <a:r>
              <a:rPr lang="en-CA" sz="1600" dirty="0">
                <a:sym typeface="Helvetica Light"/>
              </a:rPr>
              <a:t>The 51 participating US companies that shared their views have a combined total global revenue of $2.16T CAN and a total combined Canadian revenue of $19.4B CAN. To follow is the distribution of size of respondent company by estimated global and Canadian revenue. Calculated revenue is based on a combination of reported and publicly available data.</a:t>
            </a:r>
          </a:p>
          <a:p>
            <a:pPr marL="0" indent="0" eaLnBrk="0">
              <a:buFont typeface="Arial" pitchFamily="34" charset="0"/>
              <a:buNone/>
            </a:pPr>
            <a:endParaRPr lang="en-CA" sz="1600" dirty="0">
              <a:sym typeface="Helvetica Light"/>
            </a:endParaRPr>
          </a:p>
          <a:p>
            <a:pPr marL="0" indent="0" eaLnBrk="0">
              <a:buFont typeface="Arial" pitchFamily="34" charset="0"/>
              <a:buNone/>
            </a:pPr>
            <a:endParaRPr lang="en-CA" sz="1600" dirty="0"/>
          </a:p>
        </p:txBody>
      </p:sp>
      <p:graphicFrame>
        <p:nvGraphicFramePr>
          <p:cNvPr id="12" name="Table 11"/>
          <p:cNvGraphicFramePr>
            <a:graphicFrameLocks noGrp="1"/>
          </p:cNvGraphicFramePr>
          <p:nvPr>
            <p:extLst>
              <p:ext uri="{D42A27DB-BD31-4B8C-83A1-F6EECF244321}">
                <p14:modId xmlns:p14="http://schemas.microsoft.com/office/powerpoint/2010/main" val="2646874739"/>
              </p:ext>
            </p:extLst>
          </p:nvPr>
        </p:nvGraphicFramePr>
        <p:xfrm>
          <a:off x="841316" y="2330505"/>
          <a:ext cx="3730683" cy="3457604"/>
        </p:xfrm>
        <a:graphic>
          <a:graphicData uri="http://schemas.openxmlformats.org/drawingml/2006/table">
            <a:tbl>
              <a:tblPr>
                <a:tableStyleId>{5C22544A-7EE6-4342-B048-85BDC9FD1C3A}</a:tableStyleId>
              </a:tblPr>
              <a:tblGrid>
                <a:gridCol w="1709896">
                  <a:extLst>
                    <a:ext uri="{9D8B030D-6E8A-4147-A177-3AD203B41FA5}">
                      <a16:colId xmlns:a16="http://schemas.microsoft.com/office/drawing/2014/main" val="20000"/>
                    </a:ext>
                  </a:extLst>
                </a:gridCol>
                <a:gridCol w="1088116">
                  <a:extLst>
                    <a:ext uri="{9D8B030D-6E8A-4147-A177-3AD203B41FA5}">
                      <a16:colId xmlns:a16="http://schemas.microsoft.com/office/drawing/2014/main" val="20001"/>
                    </a:ext>
                  </a:extLst>
                </a:gridCol>
                <a:gridCol w="932671">
                  <a:extLst>
                    <a:ext uri="{9D8B030D-6E8A-4147-A177-3AD203B41FA5}">
                      <a16:colId xmlns:a16="http://schemas.microsoft.com/office/drawing/2014/main" val="20002"/>
                    </a:ext>
                  </a:extLst>
                </a:gridCol>
              </a:tblGrid>
              <a:tr h="594734">
                <a:tc>
                  <a:txBody>
                    <a:bodyPr/>
                    <a:lstStyle/>
                    <a:p>
                      <a:pPr algn="l" fontAlgn="b"/>
                      <a:r>
                        <a:rPr lang="en-US" sz="1400" b="1" u="none" strike="noStrike" dirty="0">
                          <a:solidFill>
                            <a:schemeClr val="tx2">
                              <a:lumMod val="75000"/>
                            </a:schemeClr>
                          </a:solidFill>
                          <a:effectLst/>
                        </a:rPr>
                        <a:t>Estimated Global Revenue in $CAN</a:t>
                      </a:r>
                      <a:endParaRPr lang="en-US" sz="1400" b="1" i="0" u="none" strike="noStrike" dirty="0">
                        <a:solidFill>
                          <a:schemeClr val="tx2">
                            <a:lumMod val="75000"/>
                          </a:schemeClr>
                        </a:solidFill>
                        <a:effectLst/>
                        <a:latin typeface="Calibri" panose="020F0502020204030204" pitchFamily="34" charset="0"/>
                      </a:endParaRPr>
                    </a:p>
                  </a:txBody>
                  <a:tcPr marL="6350" marR="6350" marT="6350" marB="0" anchor="ctr">
                    <a:solidFill>
                      <a:schemeClr val="bg1">
                        <a:lumMod val="95000"/>
                      </a:schemeClr>
                    </a:solidFill>
                  </a:tcPr>
                </a:tc>
                <a:tc>
                  <a:txBody>
                    <a:bodyPr/>
                    <a:lstStyle/>
                    <a:p>
                      <a:pPr algn="ctr" fontAlgn="b"/>
                      <a:r>
                        <a:rPr lang="en-US" sz="1400" b="1" u="none" strike="noStrike" dirty="0">
                          <a:solidFill>
                            <a:schemeClr val="tx2">
                              <a:lumMod val="75000"/>
                            </a:schemeClr>
                          </a:solidFill>
                          <a:effectLst/>
                        </a:rPr>
                        <a:t>N</a:t>
                      </a:r>
                      <a:endParaRPr lang="en-US" sz="1400" b="1" i="0" u="none" strike="noStrike" dirty="0">
                        <a:solidFill>
                          <a:schemeClr val="tx2">
                            <a:lumMod val="75000"/>
                          </a:schemeClr>
                        </a:solidFill>
                        <a:effectLst/>
                        <a:latin typeface="Calibri" panose="020F0502020204030204" pitchFamily="34" charset="0"/>
                      </a:endParaRPr>
                    </a:p>
                  </a:txBody>
                  <a:tcPr marL="6350" marR="6350" marT="6350" marB="0" anchor="ctr">
                    <a:solidFill>
                      <a:schemeClr val="bg1">
                        <a:lumMod val="95000"/>
                      </a:schemeClr>
                    </a:solidFill>
                  </a:tcPr>
                </a:tc>
                <a:tc>
                  <a:txBody>
                    <a:bodyPr/>
                    <a:lstStyle/>
                    <a:p>
                      <a:pPr algn="ctr" fontAlgn="b"/>
                      <a:r>
                        <a:rPr lang="en-US" sz="1400" b="1" u="none" strike="noStrike" dirty="0">
                          <a:solidFill>
                            <a:schemeClr val="tx2">
                              <a:lumMod val="75000"/>
                            </a:schemeClr>
                          </a:solidFill>
                          <a:effectLst/>
                        </a:rPr>
                        <a:t>P</a:t>
                      </a:r>
                      <a:endParaRPr lang="en-US" sz="1400" b="1" i="0" u="none" strike="noStrike" dirty="0">
                        <a:solidFill>
                          <a:schemeClr val="tx2">
                            <a:lumMod val="75000"/>
                          </a:schemeClr>
                        </a:solidFill>
                        <a:effectLst/>
                        <a:latin typeface="Calibri" panose="020F0502020204030204" pitchFamily="34" charset="0"/>
                      </a:endParaRPr>
                    </a:p>
                  </a:txBody>
                  <a:tcPr marL="6350" marR="6350" marT="6350" marB="0" anchor="ctr">
                    <a:solidFill>
                      <a:schemeClr val="bg1">
                        <a:lumMod val="95000"/>
                      </a:schemeClr>
                    </a:solidFill>
                  </a:tcPr>
                </a:tc>
                <a:extLst>
                  <a:ext uri="{0D108BD9-81ED-4DB2-BD59-A6C34878D82A}">
                    <a16:rowId xmlns:a16="http://schemas.microsoft.com/office/drawing/2014/main" val="10000"/>
                  </a:ext>
                </a:extLst>
              </a:tr>
              <a:tr h="358413">
                <a:tc>
                  <a:txBody>
                    <a:bodyPr/>
                    <a:lstStyle/>
                    <a:p>
                      <a:pPr algn="l" fontAlgn="b"/>
                      <a:r>
                        <a:rPr lang="en-US" sz="1400" u="none" strike="noStrike" dirty="0">
                          <a:solidFill>
                            <a:schemeClr val="tx2">
                              <a:lumMod val="75000"/>
                            </a:schemeClr>
                          </a:solidFill>
                          <a:effectLst/>
                        </a:rPr>
                        <a:t>Greater than $10B</a:t>
                      </a:r>
                      <a:endParaRPr lang="en-US" sz="1400" b="0" i="0" u="none" strike="noStrike" dirty="0">
                        <a:solidFill>
                          <a:schemeClr val="tx2">
                            <a:lumMod val="75000"/>
                          </a:schemeClr>
                        </a:solidFill>
                        <a:effectLst/>
                        <a:latin typeface="Calibri" panose="020F0502020204030204" pitchFamily="34" charset="0"/>
                      </a:endParaRPr>
                    </a:p>
                  </a:txBody>
                  <a:tcPr marL="6350" marR="6350" marT="6350" marB="0" anchor="ctr">
                    <a:noFill/>
                  </a:tcPr>
                </a:tc>
                <a:tc>
                  <a:txBody>
                    <a:bodyPr/>
                    <a:lstStyle/>
                    <a:p>
                      <a:pPr algn="ctr" fontAlgn="b"/>
                      <a:r>
                        <a:rPr lang="en-US" sz="1400" b="0" i="0" u="none" strike="noStrike" dirty="0">
                          <a:solidFill>
                            <a:schemeClr val="tx2">
                              <a:lumMod val="75000"/>
                            </a:schemeClr>
                          </a:solidFill>
                          <a:effectLst/>
                          <a:latin typeface="Calibri" panose="020F0502020204030204" pitchFamily="34" charset="0"/>
                        </a:rPr>
                        <a:t>23</a:t>
                      </a:r>
                    </a:p>
                  </a:txBody>
                  <a:tcPr marL="6350" marR="6350" marT="6350" marB="0" anchor="c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2">
                              <a:lumMod val="75000"/>
                            </a:schemeClr>
                          </a:solidFill>
                          <a:effectLst/>
                          <a:uLnTx/>
                          <a:uFillTx/>
                          <a:latin typeface="Calibri" panose="020F0502020204030204" pitchFamily="34" charset="0"/>
                          <a:ea typeface="+mn-ea"/>
                          <a:cs typeface="+mn-cs"/>
                        </a:rPr>
                        <a:t>45.1%</a:t>
                      </a:r>
                    </a:p>
                  </a:txBody>
                  <a:tcPr marL="6350" marR="6350" marT="6350" marB="0" anchor="ctr">
                    <a:noFill/>
                  </a:tcPr>
                </a:tc>
                <a:extLst>
                  <a:ext uri="{0D108BD9-81ED-4DB2-BD59-A6C34878D82A}">
                    <a16:rowId xmlns:a16="http://schemas.microsoft.com/office/drawing/2014/main" val="10001"/>
                  </a:ext>
                </a:extLst>
              </a:tr>
              <a:tr h="358413">
                <a:tc>
                  <a:txBody>
                    <a:bodyPr/>
                    <a:lstStyle/>
                    <a:p>
                      <a:pPr algn="l" fontAlgn="b"/>
                      <a:r>
                        <a:rPr lang="en-US" sz="1400" u="none" strike="noStrike" dirty="0">
                          <a:solidFill>
                            <a:schemeClr val="tx2">
                              <a:lumMod val="75000"/>
                            </a:schemeClr>
                          </a:solidFill>
                          <a:effectLst/>
                        </a:rPr>
                        <a:t>$1B to $10B</a:t>
                      </a:r>
                      <a:endParaRPr lang="en-US" sz="1400" b="0" i="0" u="none" strike="noStrike" dirty="0">
                        <a:solidFill>
                          <a:schemeClr val="tx2">
                            <a:lumMod val="75000"/>
                          </a:schemeClr>
                        </a:solidFill>
                        <a:effectLst/>
                        <a:latin typeface="Calibri" panose="020F0502020204030204" pitchFamily="34" charset="0"/>
                      </a:endParaRPr>
                    </a:p>
                  </a:txBody>
                  <a:tcPr marL="6350" marR="6350" marT="6350" marB="0" anchor="ctr">
                    <a:solidFill>
                      <a:schemeClr val="bg1">
                        <a:lumMod val="95000"/>
                      </a:schemeClr>
                    </a:solidFill>
                  </a:tcPr>
                </a:tc>
                <a:tc>
                  <a:txBody>
                    <a:bodyPr/>
                    <a:lstStyle/>
                    <a:p>
                      <a:pPr algn="ctr" fontAlgn="b"/>
                      <a:r>
                        <a:rPr lang="en-US" sz="1400" b="0" i="0" u="none" strike="noStrike" dirty="0">
                          <a:solidFill>
                            <a:schemeClr val="tx2">
                              <a:lumMod val="75000"/>
                            </a:schemeClr>
                          </a:solidFill>
                          <a:effectLst/>
                          <a:latin typeface="Calibri" panose="020F0502020204030204" pitchFamily="34" charset="0"/>
                        </a:rPr>
                        <a:t>13</a:t>
                      </a:r>
                    </a:p>
                  </a:txBody>
                  <a:tcPr marL="6350" marR="6350" marT="6350" marB="0" anchor="c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2">
                              <a:lumMod val="75000"/>
                            </a:schemeClr>
                          </a:solidFill>
                          <a:effectLst/>
                          <a:uLnTx/>
                          <a:uFillTx/>
                          <a:latin typeface="Calibri" panose="020F0502020204030204" pitchFamily="34" charset="0"/>
                          <a:ea typeface="+mn-ea"/>
                          <a:cs typeface="+mn-cs"/>
                        </a:rPr>
                        <a:t>25.5%</a:t>
                      </a:r>
                    </a:p>
                  </a:txBody>
                  <a:tcPr marL="6350" marR="6350" marT="6350" marB="0" anchor="ctr">
                    <a:solidFill>
                      <a:schemeClr val="bg1">
                        <a:lumMod val="95000"/>
                      </a:schemeClr>
                    </a:solidFill>
                  </a:tcPr>
                </a:tc>
                <a:extLst>
                  <a:ext uri="{0D108BD9-81ED-4DB2-BD59-A6C34878D82A}">
                    <a16:rowId xmlns:a16="http://schemas.microsoft.com/office/drawing/2014/main" val="10002"/>
                  </a:ext>
                </a:extLst>
              </a:tr>
              <a:tr h="358413">
                <a:tc>
                  <a:txBody>
                    <a:bodyPr/>
                    <a:lstStyle/>
                    <a:p>
                      <a:pPr algn="l" fontAlgn="b"/>
                      <a:r>
                        <a:rPr lang="en-US" sz="1400" u="none" strike="noStrike" dirty="0">
                          <a:solidFill>
                            <a:schemeClr val="tx2">
                              <a:lumMod val="75000"/>
                            </a:schemeClr>
                          </a:solidFill>
                          <a:effectLst/>
                        </a:rPr>
                        <a:t>$100M to $1B</a:t>
                      </a:r>
                      <a:endParaRPr lang="en-US" sz="1400" b="0" i="0" u="none" strike="noStrike" dirty="0">
                        <a:solidFill>
                          <a:schemeClr val="tx2">
                            <a:lumMod val="75000"/>
                          </a:schemeClr>
                        </a:solidFill>
                        <a:effectLst/>
                        <a:latin typeface="Calibri" panose="020F0502020204030204" pitchFamily="34" charset="0"/>
                      </a:endParaRPr>
                    </a:p>
                  </a:txBody>
                  <a:tcPr marL="6350" marR="6350" marT="6350" marB="0" anchor="ctr">
                    <a:noFill/>
                  </a:tcPr>
                </a:tc>
                <a:tc>
                  <a:txBody>
                    <a:bodyPr/>
                    <a:lstStyle/>
                    <a:p>
                      <a:pPr algn="ctr" fontAlgn="b"/>
                      <a:r>
                        <a:rPr lang="en-US" sz="1400" b="0" i="0" u="none" strike="noStrike" dirty="0">
                          <a:solidFill>
                            <a:schemeClr val="tx2">
                              <a:lumMod val="75000"/>
                            </a:schemeClr>
                          </a:solidFill>
                          <a:effectLst/>
                          <a:latin typeface="Calibri" panose="020F0502020204030204" pitchFamily="34" charset="0"/>
                        </a:rPr>
                        <a:t>4</a:t>
                      </a:r>
                    </a:p>
                  </a:txBody>
                  <a:tcPr marL="6350" marR="6350" marT="6350" marB="0" anchor="c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2">
                              <a:lumMod val="75000"/>
                            </a:schemeClr>
                          </a:solidFill>
                          <a:effectLst/>
                          <a:uLnTx/>
                          <a:uFillTx/>
                          <a:latin typeface="Calibri" panose="020F0502020204030204" pitchFamily="34" charset="0"/>
                          <a:ea typeface="+mn-ea"/>
                          <a:cs typeface="+mn-cs"/>
                        </a:rPr>
                        <a:t>7.8%</a:t>
                      </a:r>
                    </a:p>
                  </a:txBody>
                  <a:tcPr marL="6350" marR="6350" marT="6350" marB="0" anchor="ctr">
                    <a:noFill/>
                  </a:tcPr>
                </a:tc>
                <a:extLst>
                  <a:ext uri="{0D108BD9-81ED-4DB2-BD59-A6C34878D82A}">
                    <a16:rowId xmlns:a16="http://schemas.microsoft.com/office/drawing/2014/main" val="10003"/>
                  </a:ext>
                </a:extLst>
              </a:tr>
              <a:tr h="358413">
                <a:tc>
                  <a:txBody>
                    <a:bodyPr/>
                    <a:lstStyle/>
                    <a:p>
                      <a:pPr algn="l" fontAlgn="b"/>
                      <a:r>
                        <a:rPr lang="en-US" sz="1400" u="none" strike="noStrike" dirty="0">
                          <a:solidFill>
                            <a:schemeClr val="tx2">
                              <a:lumMod val="75000"/>
                            </a:schemeClr>
                          </a:solidFill>
                          <a:effectLst/>
                        </a:rPr>
                        <a:t>$10M to $100M</a:t>
                      </a:r>
                      <a:endParaRPr lang="en-US" sz="1400" b="0" i="0" u="none" strike="noStrike" dirty="0">
                        <a:solidFill>
                          <a:schemeClr val="tx2">
                            <a:lumMod val="75000"/>
                          </a:schemeClr>
                        </a:solidFill>
                        <a:effectLst/>
                        <a:latin typeface="Calibri" panose="020F0502020204030204" pitchFamily="34" charset="0"/>
                      </a:endParaRPr>
                    </a:p>
                  </a:txBody>
                  <a:tcPr marL="6350" marR="6350" marT="6350" marB="0" anchor="ctr">
                    <a:solidFill>
                      <a:schemeClr val="bg1">
                        <a:lumMod val="95000"/>
                      </a:schemeClr>
                    </a:solidFill>
                  </a:tcPr>
                </a:tc>
                <a:tc>
                  <a:txBody>
                    <a:bodyPr/>
                    <a:lstStyle/>
                    <a:p>
                      <a:pPr algn="ctr" fontAlgn="b"/>
                      <a:r>
                        <a:rPr lang="en-US" sz="1400" b="0" i="0" u="none" strike="noStrike" dirty="0">
                          <a:solidFill>
                            <a:schemeClr val="tx2">
                              <a:lumMod val="75000"/>
                            </a:schemeClr>
                          </a:solidFill>
                          <a:effectLst/>
                          <a:latin typeface="Calibri" panose="020F0502020204030204" pitchFamily="34" charset="0"/>
                        </a:rPr>
                        <a:t>2</a:t>
                      </a:r>
                    </a:p>
                  </a:txBody>
                  <a:tcPr marL="6350" marR="6350" marT="6350" marB="0" anchor="c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2">
                              <a:lumMod val="75000"/>
                            </a:schemeClr>
                          </a:solidFill>
                          <a:effectLst/>
                          <a:uLnTx/>
                          <a:uFillTx/>
                          <a:latin typeface="Calibri" panose="020F0502020204030204" pitchFamily="34" charset="0"/>
                          <a:ea typeface="+mn-ea"/>
                          <a:cs typeface="+mn-cs"/>
                        </a:rPr>
                        <a:t>3.9%</a:t>
                      </a:r>
                    </a:p>
                  </a:txBody>
                  <a:tcPr marL="6350" marR="6350" marT="6350" marB="0" anchor="ctr">
                    <a:solidFill>
                      <a:schemeClr val="bg1">
                        <a:lumMod val="95000"/>
                      </a:schemeClr>
                    </a:solidFill>
                  </a:tcPr>
                </a:tc>
                <a:extLst>
                  <a:ext uri="{0D108BD9-81ED-4DB2-BD59-A6C34878D82A}">
                    <a16:rowId xmlns:a16="http://schemas.microsoft.com/office/drawing/2014/main" val="10004"/>
                  </a:ext>
                </a:extLst>
              </a:tr>
              <a:tr h="358413">
                <a:tc>
                  <a:txBody>
                    <a:bodyPr/>
                    <a:lstStyle/>
                    <a:p>
                      <a:pPr algn="l" fontAlgn="b"/>
                      <a:r>
                        <a:rPr lang="en-US" sz="1400" u="none" strike="noStrike" dirty="0">
                          <a:solidFill>
                            <a:schemeClr val="tx2">
                              <a:lumMod val="75000"/>
                            </a:schemeClr>
                          </a:solidFill>
                          <a:effectLst/>
                        </a:rPr>
                        <a:t>Less than $10M</a:t>
                      </a:r>
                      <a:endParaRPr lang="en-US" sz="1400" b="0" i="0" u="none" strike="noStrike" dirty="0">
                        <a:solidFill>
                          <a:schemeClr val="tx2">
                            <a:lumMod val="75000"/>
                          </a:schemeClr>
                        </a:solidFill>
                        <a:effectLst/>
                        <a:latin typeface="Calibri" panose="020F0502020204030204" pitchFamily="34" charset="0"/>
                      </a:endParaRPr>
                    </a:p>
                  </a:txBody>
                  <a:tcPr marL="6350" marR="6350" marT="6350" marB="0" anchor="ctr">
                    <a:noFill/>
                  </a:tcPr>
                </a:tc>
                <a:tc>
                  <a:txBody>
                    <a:bodyPr/>
                    <a:lstStyle/>
                    <a:p>
                      <a:pPr algn="ctr" fontAlgn="b"/>
                      <a:r>
                        <a:rPr lang="en-US" sz="1400" b="0" i="0" u="none" strike="noStrike" dirty="0">
                          <a:solidFill>
                            <a:schemeClr val="tx2">
                              <a:lumMod val="75000"/>
                            </a:schemeClr>
                          </a:solidFill>
                          <a:effectLst/>
                          <a:latin typeface="Calibri" panose="020F0502020204030204" pitchFamily="34" charset="0"/>
                        </a:rPr>
                        <a:t>-</a:t>
                      </a:r>
                    </a:p>
                  </a:txBody>
                  <a:tcPr marL="6350" marR="6350" marT="6350" marB="0" anchor="c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2">
                              <a:lumMod val="75000"/>
                            </a:schemeClr>
                          </a:solidFill>
                          <a:effectLst/>
                          <a:uLnTx/>
                          <a:uFillTx/>
                          <a:latin typeface="Calibri" panose="020F0502020204030204" pitchFamily="34" charset="0"/>
                          <a:ea typeface="+mn-ea"/>
                          <a:cs typeface="+mn-cs"/>
                        </a:rPr>
                        <a:t>-</a:t>
                      </a:r>
                    </a:p>
                  </a:txBody>
                  <a:tcPr marL="6350" marR="6350" marT="6350" marB="0" anchor="ctr">
                    <a:noFill/>
                  </a:tcPr>
                </a:tc>
                <a:extLst>
                  <a:ext uri="{0D108BD9-81ED-4DB2-BD59-A6C34878D82A}">
                    <a16:rowId xmlns:a16="http://schemas.microsoft.com/office/drawing/2014/main" val="10005"/>
                  </a:ext>
                </a:extLst>
              </a:tr>
              <a:tr h="353979">
                <a:tc>
                  <a:txBody>
                    <a:bodyPr/>
                    <a:lstStyle/>
                    <a:p>
                      <a:pPr algn="l" fontAlgn="b"/>
                      <a:r>
                        <a:rPr lang="en-US" sz="1400" b="1" i="0" u="none" strike="noStrike" dirty="0">
                          <a:solidFill>
                            <a:schemeClr val="tx2">
                              <a:lumMod val="75000"/>
                            </a:schemeClr>
                          </a:solidFill>
                          <a:effectLst/>
                          <a:latin typeface="+mn-lt"/>
                        </a:rPr>
                        <a:t>Reported</a:t>
                      </a:r>
                    </a:p>
                  </a:txBody>
                  <a:tcPr marL="6350" marR="6350" marT="6350" marB="0" anchor="ctr">
                    <a:solidFill>
                      <a:schemeClr val="bg1">
                        <a:lumMod val="95000"/>
                      </a:schemeClr>
                    </a:solidFill>
                  </a:tcPr>
                </a:tc>
                <a:tc>
                  <a:txBody>
                    <a:bodyPr/>
                    <a:lstStyle/>
                    <a:p>
                      <a:pPr algn="ctr" fontAlgn="b"/>
                      <a:r>
                        <a:rPr lang="en-US" sz="1400" b="1" i="0" u="none" strike="noStrike" dirty="0">
                          <a:solidFill>
                            <a:schemeClr val="tx2">
                              <a:lumMod val="75000"/>
                            </a:schemeClr>
                          </a:solidFill>
                          <a:effectLst/>
                          <a:latin typeface="+mn-lt"/>
                        </a:rPr>
                        <a:t>42</a:t>
                      </a:r>
                    </a:p>
                  </a:txBody>
                  <a:tcPr marL="6350" marR="6350" marT="6350" marB="0" anchor="c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2">
                              <a:lumMod val="75000"/>
                            </a:schemeClr>
                          </a:solidFill>
                          <a:effectLst/>
                          <a:uLnTx/>
                          <a:uFillTx/>
                          <a:latin typeface="+mn-lt"/>
                          <a:ea typeface="+mn-ea"/>
                          <a:cs typeface="+mn-cs"/>
                        </a:rPr>
                        <a:t>82.4%</a:t>
                      </a:r>
                    </a:p>
                  </a:txBody>
                  <a:tcPr marL="6350" marR="6350" marT="6350" marB="0" anchor="ctr">
                    <a:solidFill>
                      <a:schemeClr val="bg1">
                        <a:lumMod val="95000"/>
                      </a:schemeClr>
                    </a:solidFill>
                  </a:tcPr>
                </a:tc>
                <a:extLst>
                  <a:ext uri="{0D108BD9-81ED-4DB2-BD59-A6C34878D82A}">
                    <a16:rowId xmlns:a16="http://schemas.microsoft.com/office/drawing/2014/main" val="10006"/>
                  </a:ext>
                </a:extLst>
              </a:tr>
              <a:tr h="358413">
                <a:tc>
                  <a:txBody>
                    <a:bodyPr/>
                    <a:lstStyle/>
                    <a:p>
                      <a:pPr algn="l" fontAlgn="b"/>
                      <a:r>
                        <a:rPr lang="en-US" sz="1400" b="1" i="0" u="none" strike="noStrike" dirty="0">
                          <a:solidFill>
                            <a:schemeClr val="tx2">
                              <a:lumMod val="75000"/>
                            </a:schemeClr>
                          </a:solidFill>
                          <a:effectLst/>
                          <a:latin typeface="+mn-lt"/>
                        </a:rPr>
                        <a:t>No</a:t>
                      </a:r>
                      <a:r>
                        <a:rPr lang="en-US" sz="1400" b="1" i="0" u="none" strike="noStrike" baseline="0" dirty="0">
                          <a:solidFill>
                            <a:schemeClr val="tx2">
                              <a:lumMod val="75000"/>
                            </a:schemeClr>
                          </a:solidFill>
                          <a:effectLst/>
                          <a:latin typeface="+mn-lt"/>
                        </a:rPr>
                        <a:t> data</a:t>
                      </a:r>
                      <a:endParaRPr lang="en-US" sz="1400" b="1" i="0" u="none" strike="noStrike" dirty="0">
                        <a:solidFill>
                          <a:schemeClr val="tx2">
                            <a:lumMod val="75000"/>
                          </a:schemeClr>
                        </a:solidFill>
                        <a:effectLst/>
                        <a:latin typeface="+mn-lt"/>
                      </a:endParaRPr>
                    </a:p>
                  </a:txBody>
                  <a:tcPr marL="6350" marR="6350" marT="6350" marB="0" anchor="ctr">
                    <a:noFill/>
                  </a:tcPr>
                </a:tc>
                <a:tc>
                  <a:txBody>
                    <a:bodyPr/>
                    <a:lstStyle/>
                    <a:p>
                      <a:pPr algn="ctr" fontAlgn="b"/>
                      <a:r>
                        <a:rPr lang="en-US" sz="1400" b="1" i="0" u="none" strike="noStrike" dirty="0">
                          <a:solidFill>
                            <a:schemeClr val="tx2">
                              <a:lumMod val="75000"/>
                            </a:schemeClr>
                          </a:solidFill>
                          <a:effectLst/>
                          <a:latin typeface="+mn-lt"/>
                        </a:rPr>
                        <a:t>9</a:t>
                      </a:r>
                    </a:p>
                  </a:txBody>
                  <a:tcPr marL="6350" marR="6350" marT="6350" marB="0" anchor="ctr">
                    <a:noFill/>
                  </a:tcPr>
                </a:tc>
                <a:tc>
                  <a:txBody>
                    <a:bodyPr/>
                    <a:lstStyle/>
                    <a:p>
                      <a:pPr algn="ctr" fontAlgn="b"/>
                      <a:r>
                        <a:rPr lang="en-US" sz="1400" b="1" i="0" u="none" strike="noStrike" dirty="0">
                          <a:solidFill>
                            <a:schemeClr val="tx2">
                              <a:lumMod val="75000"/>
                            </a:schemeClr>
                          </a:solidFill>
                          <a:effectLst/>
                          <a:latin typeface="+mn-lt"/>
                        </a:rPr>
                        <a:t>17.6%</a:t>
                      </a:r>
                    </a:p>
                  </a:txBody>
                  <a:tcPr marL="6350" marR="6350" marT="6350" marB="0" anchor="ctr">
                    <a:noFill/>
                  </a:tcPr>
                </a:tc>
                <a:extLst>
                  <a:ext uri="{0D108BD9-81ED-4DB2-BD59-A6C34878D82A}">
                    <a16:rowId xmlns:a16="http://schemas.microsoft.com/office/drawing/2014/main" val="10007"/>
                  </a:ext>
                </a:extLst>
              </a:tr>
              <a:tr h="358413">
                <a:tc>
                  <a:txBody>
                    <a:bodyPr/>
                    <a:lstStyle/>
                    <a:p>
                      <a:pPr algn="l" fontAlgn="b"/>
                      <a:r>
                        <a:rPr lang="en-US" sz="1400" b="1" i="0" u="none" strike="noStrike" dirty="0">
                          <a:solidFill>
                            <a:schemeClr val="tx2">
                              <a:lumMod val="75000"/>
                            </a:schemeClr>
                          </a:solidFill>
                          <a:effectLst/>
                          <a:latin typeface="+mn-lt"/>
                        </a:rPr>
                        <a:t>Total</a:t>
                      </a:r>
                    </a:p>
                  </a:txBody>
                  <a:tcPr marL="6350" marR="6350" marT="6350" marB="0" anchor="ctr">
                    <a:solidFill>
                      <a:schemeClr val="bg1">
                        <a:lumMod val="95000"/>
                      </a:schemeClr>
                    </a:solidFill>
                  </a:tcPr>
                </a:tc>
                <a:tc>
                  <a:txBody>
                    <a:bodyPr/>
                    <a:lstStyle/>
                    <a:p>
                      <a:pPr algn="ctr" fontAlgn="b"/>
                      <a:r>
                        <a:rPr lang="en-US" sz="1400" b="1" i="0" u="none" strike="noStrike" dirty="0">
                          <a:solidFill>
                            <a:schemeClr val="tx2">
                              <a:lumMod val="75000"/>
                            </a:schemeClr>
                          </a:solidFill>
                          <a:effectLst/>
                          <a:latin typeface="+mn-lt"/>
                        </a:rPr>
                        <a:t>51</a:t>
                      </a:r>
                    </a:p>
                  </a:txBody>
                  <a:tcPr marL="6350" marR="6350" marT="6350" marB="0" anchor="ctr">
                    <a:solidFill>
                      <a:schemeClr val="bg1">
                        <a:lumMod val="95000"/>
                      </a:schemeClr>
                    </a:solidFill>
                  </a:tcPr>
                </a:tc>
                <a:tc>
                  <a:txBody>
                    <a:bodyPr/>
                    <a:lstStyle/>
                    <a:p>
                      <a:pPr algn="ctr" fontAlgn="b"/>
                      <a:r>
                        <a:rPr lang="en-US" sz="1400" b="1" i="0" u="none" strike="noStrike" dirty="0">
                          <a:solidFill>
                            <a:schemeClr val="tx2">
                              <a:lumMod val="75000"/>
                            </a:schemeClr>
                          </a:solidFill>
                          <a:effectLst/>
                          <a:latin typeface="+mn-lt"/>
                        </a:rPr>
                        <a:t>100%</a:t>
                      </a:r>
                    </a:p>
                  </a:txBody>
                  <a:tcPr marL="6350" marR="6350" marT="6350" marB="0" anchor="ctr">
                    <a:solidFill>
                      <a:schemeClr val="bg1">
                        <a:lumMod val="95000"/>
                      </a:schemeClr>
                    </a:solidFill>
                  </a:tcPr>
                </a:tc>
                <a:extLst>
                  <a:ext uri="{0D108BD9-81ED-4DB2-BD59-A6C34878D82A}">
                    <a16:rowId xmlns:a16="http://schemas.microsoft.com/office/drawing/2014/main" val="10008"/>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4253107524"/>
              </p:ext>
            </p:extLst>
          </p:nvPr>
        </p:nvGraphicFramePr>
        <p:xfrm>
          <a:off x="4766137" y="2330503"/>
          <a:ext cx="3755999" cy="3457603"/>
        </p:xfrm>
        <a:graphic>
          <a:graphicData uri="http://schemas.openxmlformats.org/drawingml/2006/table">
            <a:tbl>
              <a:tblPr>
                <a:tableStyleId>{5C22544A-7EE6-4342-B048-85BDC9FD1C3A}</a:tableStyleId>
              </a:tblPr>
              <a:tblGrid>
                <a:gridCol w="1721499">
                  <a:extLst>
                    <a:ext uri="{9D8B030D-6E8A-4147-A177-3AD203B41FA5}">
                      <a16:colId xmlns:a16="http://schemas.microsoft.com/office/drawing/2014/main" val="20000"/>
                    </a:ext>
                  </a:extLst>
                </a:gridCol>
                <a:gridCol w="1095500">
                  <a:extLst>
                    <a:ext uri="{9D8B030D-6E8A-4147-A177-3AD203B41FA5}">
                      <a16:colId xmlns:a16="http://schemas.microsoft.com/office/drawing/2014/main" val="20001"/>
                    </a:ext>
                  </a:extLst>
                </a:gridCol>
                <a:gridCol w="939000">
                  <a:extLst>
                    <a:ext uri="{9D8B030D-6E8A-4147-A177-3AD203B41FA5}">
                      <a16:colId xmlns:a16="http://schemas.microsoft.com/office/drawing/2014/main" val="20002"/>
                    </a:ext>
                  </a:extLst>
                </a:gridCol>
              </a:tblGrid>
              <a:tr h="594733">
                <a:tc>
                  <a:txBody>
                    <a:bodyPr/>
                    <a:lstStyle/>
                    <a:p>
                      <a:pPr algn="l" fontAlgn="b"/>
                      <a:r>
                        <a:rPr lang="en-US" sz="1400" b="1" u="none" strike="noStrike" dirty="0">
                          <a:solidFill>
                            <a:schemeClr val="tx2">
                              <a:lumMod val="75000"/>
                            </a:schemeClr>
                          </a:solidFill>
                          <a:effectLst/>
                        </a:rPr>
                        <a:t>Estimated Canadian Revenue in $CAN</a:t>
                      </a:r>
                      <a:endParaRPr lang="en-US" sz="1400" b="1" i="0" u="none" strike="noStrike" dirty="0">
                        <a:solidFill>
                          <a:schemeClr val="tx2">
                            <a:lumMod val="75000"/>
                          </a:schemeClr>
                        </a:solidFill>
                        <a:effectLst/>
                        <a:latin typeface="Calibri" panose="020F0502020204030204" pitchFamily="34" charset="0"/>
                      </a:endParaRPr>
                    </a:p>
                  </a:txBody>
                  <a:tcPr marL="6350" marR="6350" marT="6350" marB="0" anchor="ctr">
                    <a:solidFill>
                      <a:schemeClr val="bg1">
                        <a:lumMod val="95000"/>
                      </a:schemeClr>
                    </a:solidFill>
                  </a:tcPr>
                </a:tc>
                <a:tc>
                  <a:txBody>
                    <a:bodyPr/>
                    <a:lstStyle/>
                    <a:p>
                      <a:pPr algn="ctr" fontAlgn="b"/>
                      <a:r>
                        <a:rPr lang="en-US" sz="1400" b="1" u="none" strike="noStrike" dirty="0">
                          <a:solidFill>
                            <a:schemeClr val="tx2">
                              <a:lumMod val="75000"/>
                            </a:schemeClr>
                          </a:solidFill>
                          <a:effectLst/>
                        </a:rPr>
                        <a:t>N</a:t>
                      </a:r>
                      <a:endParaRPr lang="en-US" sz="1400" b="1" i="0" u="none" strike="noStrike" dirty="0">
                        <a:solidFill>
                          <a:schemeClr val="tx2">
                            <a:lumMod val="75000"/>
                          </a:schemeClr>
                        </a:solidFill>
                        <a:effectLst/>
                        <a:latin typeface="Calibri" panose="020F0502020204030204" pitchFamily="34" charset="0"/>
                      </a:endParaRPr>
                    </a:p>
                  </a:txBody>
                  <a:tcPr marL="6350" marR="6350" marT="6350" marB="0" anchor="ctr">
                    <a:solidFill>
                      <a:schemeClr val="bg1">
                        <a:lumMod val="95000"/>
                      </a:schemeClr>
                    </a:solidFill>
                  </a:tcPr>
                </a:tc>
                <a:tc>
                  <a:txBody>
                    <a:bodyPr/>
                    <a:lstStyle/>
                    <a:p>
                      <a:pPr algn="ctr" fontAlgn="b"/>
                      <a:r>
                        <a:rPr lang="en-US" sz="1400" b="1" u="none" strike="noStrike" dirty="0">
                          <a:solidFill>
                            <a:schemeClr val="tx2">
                              <a:lumMod val="75000"/>
                            </a:schemeClr>
                          </a:solidFill>
                          <a:effectLst/>
                        </a:rPr>
                        <a:t>P</a:t>
                      </a:r>
                      <a:endParaRPr lang="en-US" sz="1400" b="1" i="0" u="none" strike="noStrike" dirty="0">
                        <a:solidFill>
                          <a:schemeClr val="tx2">
                            <a:lumMod val="75000"/>
                          </a:schemeClr>
                        </a:solidFill>
                        <a:effectLst/>
                        <a:latin typeface="Calibri" panose="020F0502020204030204" pitchFamily="34" charset="0"/>
                      </a:endParaRPr>
                    </a:p>
                  </a:txBody>
                  <a:tcPr marL="6350" marR="6350" marT="6350" marB="0" anchor="ctr">
                    <a:solidFill>
                      <a:schemeClr val="bg1">
                        <a:lumMod val="95000"/>
                      </a:schemeClr>
                    </a:solidFill>
                  </a:tcPr>
                </a:tc>
                <a:extLst>
                  <a:ext uri="{0D108BD9-81ED-4DB2-BD59-A6C34878D82A}">
                    <a16:rowId xmlns:a16="http://schemas.microsoft.com/office/drawing/2014/main" val="10000"/>
                  </a:ext>
                </a:extLst>
              </a:tr>
              <a:tr h="358413">
                <a:tc>
                  <a:txBody>
                    <a:bodyPr/>
                    <a:lstStyle/>
                    <a:p>
                      <a:pPr algn="l" fontAlgn="b"/>
                      <a:r>
                        <a:rPr lang="en-US" sz="1400" u="none" strike="noStrike" dirty="0">
                          <a:solidFill>
                            <a:schemeClr val="tx2">
                              <a:lumMod val="75000"/>
                            </a:schemeClr>
                          </a:solidFill>
                          <a:effectLst/>
                        </a:rPr>
                        <a:t>Greater than $10B</a:t>
                      </a:r>
                      <a:endParaRPr lang="en-US" sz="1400" b="0" i="0" u="none" strike="noStrike" dirty="0">
                        <a:solidFill>
                          <a:schemeClr val="tx2">
                            <a:lumMod val="75000"/>
                          </a:schemeClr>
                        </a:solidFill>
                        <a:effectLst/>
                        <a:latin typeface="Calibri" panose="020F0502020204030204" pitchFamily="34" charset="0"/>
                      </a:endParaRPr>
                    </a:p>
                  </a:txBody>
                  <a:tcPr marL="6350" marR="6350" marT="6350" marB="0" anchor="ctr">
                    <a:noFill/>
                  </a:tcPr>
                </a:tc>
                <a:tc>
                  <a:txBody>
                    <a:bodyPr/>
                    <a:lstStyle/>
                    <a:p>
                      <a:pPr algn="ctr" fontAlgn="b"/>
                      <a:r>
                        <a:rPr lang="en-US" sz="1400" b="0" i="0" u="none" strike="noStrike" dirty="0">
                          <a:solidFill>
                            <a:schemeClr val="tx2">
                              <a:lumMod val="75000"/>
                            </a:schemeClr>
                          </a:solidFill>
                          <a:effectLst/>
                          <a:latin typeface="Calibri" panose="020F0502020204030204" pitchFamily="34" charset="0"/>
                        </a:rPr>
                        <a:t>-</a:t>
                      </a:r>
                    </a:p>
                  </a:txBody>
                  <a:tcPr marL="6350" marR="6350" marT="6350" marB="0" anchor="c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2">
                              <a:lumMod val="75000"/>
                            </a:schemeClr>
                          </a:solidFill>
                          <a:effectLst/>
                          <a:uLnTx/>
                          <a:uFillTx/>
                          <a:latin typeface="Calibri" panose="020F0502020204030204" pitchFamily="34" charset="0"/>
                          <a:ea typeface="+mn-ea"/>
                          <a:cs typeface="+mn-cs"/>
                        </a:rPr>
                        <a:t>-</a:t>
                      </a:r>
                    </a:p>
                  </a:txBody>
                  <a:tcPr marL="6350" marR="6350" marT="6350" marB="0" anchor="ctr">
                    <a:noFill/>
                  </a:tcPr>
                </a:tc>
                <a:extLst>
                  <a:ext uri="{0D108BD9-81ED-4DB2-BD59-A6C34878D82A}">
                    <a16:rowId xmlns:a16="http://schemas.microsoft.com/office/drawing/2014/main" val="10001"/>
                  </a:ext>
                </a:extLst>
              </a:tr>
              <a:tr h="358413">
                <a:tc>
                  <a:txBody>
                    <a:bodyPr/>
                    <a:lstStyle/>
                    <a:p>
                      <a:pPr algn="l" fontAlgn="b"/>
                      <a:r>
                        <a:rPr lang="en-US" sz="1400" u="none" strike="noStrike" dirty="0">
                          <a:solidFill>
                            <a:schemeClr val="tx2">
                              <a:lumMod val="75000"/>
                            </a:schemeClr>
                          </a:solidFill>
                          <a:effectLst/>
                        </a:rPr>
                        <a:t>$1B to $10B</a:t>
                      </a:r>
                      <a:endParaRPr lang="en-US" sz="1400" b="0" i="0" u="none" strike="noStrike" dirty="0">
                        <a:solidFill>
                          <a:schemeClr val="tx2">
                            <a:lumMod val="75000"/>
                          </a:schemeClr>
                        </a:solidFill>
                        <a:effectLst/>
                        <a:latin typeface="Calibri" panose="020F0502020204030204" pitchFamily="34" charset="0"/>
                      </a:endParaRPr>
                    </a:p>
                  </a:txBody>
                  <a:tcPr marL="6350" marR="6350" marT="6350" marB="0" anchor="ctr">
                    <a:solidFill>
                      <a:schemeClr val="bg1">
                        <a:lumMod val="95000"/>
                      </a:schemeClr>
                    </a:solidFill>
                  </a:tcPr>
                </a:tc>
                <a:tc>
                  <a:txBody>
                    <a:bodyPr/>
                    <a:lstStyle/>
                    <a:p>
                      <a:pPr algn="ctr" fontAlgn="b"/>
                      <a:r>
                        <a:rPr lang="en-US" sz="1400" b="0" i="0" u="none" strike="noStrike" dirty="0">
                          <a:solidFill>
                            <a:schemeClr val="tx2">
                              <a:lumMod val="75000"/>
                            </a:schemeClr>
                          </a:solidFill>
                          <a:effectLst/>
                          <a:latin typeface="Calibri" panose="020F0502020204030204" pitchFamily="34" charset="0"/>
                        </a:rPr>
                        <a:t>6</a:t>
                      </a:r>
                    </a:p>
                  </a:txBody>
                  <a:tcPr marL="6350" marR="6350" marT="6350" marB="0" anchor="c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2">
                              <a:lumMod val="75000"/>
                            </a:schemeClr>
                          </a:solidFill>
                          <a:effectLst/>
                          <a:uLnTx/>
                          <a:uFillTx/>
                          <a:latin typeface="Calibri" panose="020F0502020204030204" pitchFamily="34" charset="0"/>
                          <a:ea typeface="+mn-ea"/>
                          <a:cs typeface="+mn-cs"/>
                        </a:rPr>
                        <a:t>11.8%</a:t>
                      </a:r>
                    </a:p>
                  </a:txBody>
                  <a:tcPr marL="6350" marR="6350" marT="6350" marB="0" anchor="ctr">
                    <a:solidFill>
                      <a:schemeClr val="bg1">
                        <a:lumMod val="95000"/>
                      </a:schemeClr>
                    </a:solidFill>
                  </a:tcPr>
                </a:tc>
                <a:extLst>
                  <a:ext uri="{0D108BD9-81ED-4DB2-BD59-A6C34878D82A}">
                    <a16:rowId xmlns:a16="http://schemas.microsoft.com/office/drawing/2014/main" val="10002"/>
                  </a:ext>
                </a:extLst>
              </a:tr>
              <a:tr h="358413">
                <a:tc>
                  <a:txBody>
                    <a:bodyPr/>
                    <a:lstStyle/>
                    <a:p>
                      <a:pPr algn="l" fontAlgn="b"/>
                      <a:r>
                        <a:rPr lang="en-US" sz="1400" u="none" strike="noStrike" dirty="0">
                          <a:solidFill>
                            <a:schemeClr val="tx2">
                              <a:lumMod val="75000"/>
                            </a:schemeClr>
                          </a:solidFill>
                          <a:effectLst/>
                        </a:rPr>
                        <a:t>$100M to $1B</a:t>
                      </a:r>
                      <a:endParaRPr lang="en-US" sz="1400" b="0" i="0" u="none" strike="noStrike" dirty="0">
                        <a:solidFill>
                          <a:schemeClr val="tx2">
                            <a:lumMod val="75000"/>
                          </a:schemeClr>
                        </a:solidFill>
                        <a:effectLst/>
                        <a:latin typeface="Calibri" panose="020F0502020204030204" pitchFamily="34" charset="0"/>
                      </a:endParaRPr>
                    </a:p>
                  </a:txBody>
                  <a:tcPr marL="6350" marR="6350" marT="6350" marB="0" anchor="ctr">
                    <a:noFill/>
                  </a:tcPr>
                </a:tc>
                <a:tc>
                  <a:txBody>
                    <a:bodyPr/>
                    <a:lstStyle/>
                    <a:p>
                      <a:pPr algn="ctr" fontAlgn="b"/>
                      <a:r>
                        <a:rPr lang="en-US" sz="1400" b="0" i="0" u="none" strike="noStrike" dirty="0">
                          <a:solidFill>
                            <a:schemeClr val="tx2">
                              <a:lumMod val="75000"/>
                            </a:schemeClr>
                          </a:solidFill>
                          <a:effectLst/>
                          <a:latin typeface="Calibri" panose="020F0502020204030204" pitchFamily="34" charset="0"/>
                        </a:rPr>
                        <a:t>16</a:t>
                      </a:r>
                    </a:p>
                  </a:txBody>
                  <a:tcPr marL="6350" marR="6350" marT="6350" marB="0" anchor="c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2">
                              <a:lumMod val="75000"/>
                            </a:schemeClr>
                          </a:solidFill>
                          <a:effectLst/>
                          <a:uLnTx/>
                          <a:uFillTx/>
                          <a:latin typeface="Calibri" panose="020F0502020204030204" pitchFamily="34" charset="0"/>
                          <a:ea typeface="+mn-ea"/>
                          <a:cs typeface="+mn-cs"/>
                        </a:rPr>
                        <a:t>31.4%</a:t>
                      </a:r>
                    </a:p>
                  </a:txBody>
                  <a:tcPr marL="6350" marR="6350" marT="6350" marB="0" anchor="ctr">
                    <a:noFill/>
                  </a:tcPr>
                </a:tc>
                <a:extLst>
                  <a:ext uri="{0D108BD9-81ED-4DB2-BD59-A6C34878D82A}">
                    <a16:rowId xmlns:a16="http://schemas.microsoft.com/office/drawing/2014/main" val="10003"/>
                  </a:ext>
                </a:extLst>
              </a:tr>
              <a:tr h="358413">
                <a:tc>
                  <a:txBody>
                    <a:bodyPr/>
                    <a:lstStyle/>
                    <a:p>
                      <a:pPr algn="l" fontAlgn="b"/>
                      <a:r>
                        <a:rPr lang="en-US" sz="1400" u="none" strike="noStrike" dirty="0">
                          <a:solidFill>
                            <a:schemeClr val="tx2">
                              <a:lumMod val="75000"/>
                            </a:schemeClr>
                          </a:solidFill>
                          <a:effectLst/>
                        </a:rPr>
                        <a:t>$10M to $100M</a:t>
                      </a:r>
                      <a:endParaRPr lang="en-US" sz="1400" b="0" i="0" u="none" strike="noStrike" dirty="0">
                        <a:solidFill>
                          <a:schemeClr val="tx2">
                            <a:lumMod val="75000"/>
                          </a:schemeClr>
                        </a:solidFill>
                        <a:effectLst/>
                        <a:latin typeface="Calibri" panose="020F0502020204030204" pitchFamily="34" charset="0"/>
                      </a:endParaRPr>
                    </a:p>
                  </a:txBody>
                  <a:tcPr marL="6350" marR="6350" marT="6350" marB="0" anchor="ctr">
                    <a:solidFill>
                      <a:schemeClr val="bg1">
                        <a:lumMod val="95000"/>
                      </a:schemeClr>
                    </a:solidFill>
                  </a:tcPr>
                </a:tc>
                <a:tc>
                  <a:txBody>
                    <a:bodyPr/>
                    <a:lstStyle/>
                    <a:p>
                      <a:pPr algn="ctr" fontAlgn="b"/>
                      <a:r>
                        <a:rPr lang="en-US" sz="1400" b="0" i="0" u="none" strike="noStrike" dirty="0">
                          <a:solidFill>
                            <a:schemeClr val="tx2">
                              <a:lumMod val="75000"/>
                            </a:schemeClr>
                          </a:solidFill>
                          <a:effectLst/>
                          <a:latin typeface="Calibri" panose="020F0502020204030204" pitchFamily="34" charset="0"/>
                        </a:rPr>
                        <a:t>16</a:t>
                      </a:r>
                    </a:p>
                  </a:txBody>
                  <a:tcPr marL="6350" marR="6350" marT="6350" marB="0" anchor="c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2">
                              <a:lumMod val="75000"/>
                            </a:schemeClr>
                          </a:solidFill>
                          <a:effectLst/>
                          <a:uLnTx/>
                          <a:uFillTx/>
                          <a:latin typeface="Calibri" panose="020F0502020204030204" pitchFamily="34" charset="0"/>
                          <a:ea typeface="+mn-ea"/>
                          <a:cs typeface="+mn-cs"/>
                        </a:rPr>
                        <a:t>31.4%</a:t>
                      </a:r>
                    </a:p>
                  </a:txBody>
                  <a:tcPr marL="6350" marR="6350" marT="6350" marB="0" anchor="ctr">
                    <a:solidFill>
                      <a:schemeClr val="bg1">
                        <a:lumMod val="95000"/>
                      </a:schemeClr>
                    </a:solidFill>
                  </a:tcPr>
                </a:tc>
                <a:extLst>
                  <a:ext uri="{0D108BD9-81ED-4DB2-BD59-A6C34878D82A}">
                    <a16:rowId xmlns:a16="http://schemas.microsoft.com/office/drawing/2014/main" val="10004"/>
                  </a:ext>
                </a:extLst>
              </a:tr>
              <a:tr h="358413">
                <a:tc>
                  <a:txBody>
                    <a:bodyPr/>
                    <a:lstStyle/>
                    <a:p>
                      <a:pPr algn="l" fontAlgn="b"/>
                      <a:r>
                        <a:rPr lang="en-US" sz="1400" u="none" strike="noStrike" dirty="0">
                          <a:solidFill>
                            <a:schemeClr val="tx2">
                              <a:lumMod val="75000"/>
                            </a:schemeClr>
                          </a:solidFill>
                          <a:effectLst/>
                        </a:rPr>
                        <a:t>Less than $10M</a:t>
                      </a:r>
                      <a:endParaRPr lang="en-US" sz="1400" b="0" i="0" u="none" strike="noStrike" dirty="0">
                        <a:solidFill>
                          <a:schemeClr val="tx2">
                            <a:lumMod val="75000"/>
                          </a:schemeClr>
                        </a:solidFill>
                        <a:effectLst/>
                        <a:latin typeface="Calibri" panose="020F0502020204030204" pitchFamily="34" charset="0"/>
                      </a:endParaRPr>
                    </a:p>
                  </a:txBody>
                  <a:tcPr marL="6350" marR="6350" marT="6350" marB="0" anchor="ctr">
                    <a:noFill/>
                  </a:tcPr>
                </a:tc>
                <a:tc>
                  <a:txBody>
                    <a:bodyPr/>
                    <a:lstStyle/>
                    <a:p>
                      <a:pPr algn="ctr" fontAlgn="b"/>
                      <a:r>
                        <a:rPr lang="en-US" sz="1400" b="0" i="0" u="none" strike="noStrike" dirty="0">
                          <a:solidFill>
                            <a:schemeClr val="tx2">
                              <a:lumMod val="75000"/>
                            </a:schemeClr>
                          </a:solidFill>
                          <a:effectLst/>
                          <a:latin typeface="Calibri" panose="020F0502020204030204" pitchFamily="34" charset="0"/>
                        </a:rPr>
                        <a:t>11</a:t>
                      </a:r>
                    </a:p>
                  </a:txBody>
                  <a:tcPr marL="6350" marR="6350" marT="6350" marB="0" anchor="c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2">
                              <a:lumMod val="75000"/>
                            </a:schemeClr>
                          </a:solidFill>
                          <a:effectLst/>
                          <a:uLnTx/>
                          <a:uFillTx/>
                          <a:latin typeface="Calibri" panose="020F0502020204030204" pitchFamily="34" charset="0"/>
                          <a:ea typeface="+mn-ea"/>
                          <a:cs typeface="+mn-cs"/>
                        </a:rPr>
                        <a:t>21.6%</a:t>
                      </a:r>
                    </a:p>
                  </a:txBody>
                  <a:tcPr marL="6350" marR="6350" marT="6350" marB="0" anchor="ctr">
                    <a:noFill/>
                  </a:tcPr>
                </a:tc>
                <a:extLst>
                  <a:ext uri="{0D108BD9-81ED-4DB2-BD59-A6C34878D82A}">
                    <a16:rowId xmlns:a16="http://schemas.microsoft.com/office/drawing/2014/main" val="10005"/>
                  </a:ext>
                </a:extLst>
              </a:tr>
              <a:tr h="353979">
                <a:tc>
                  <a:txBody>
                    <a:bodyPr/>
                    <a:lstStyle/>
                    <a:p>
                      <a:pPr algn="l" fontAlgn="b"/>
                      <a:r>
                        <a:rPr lang="en-US" sz="1400" b="1" i="0" u="none" strike="noStrike" dirty="0">
                          <a:solidFill>
                            <a:schemeClr val="tx2">
                              <a:lumMod val="75000"/>
                            </a:schemeClr>
                          </a:solidFill>
                          <a:effectLst/>
                          <a:latin typeface="+mn-lt"/>
                        </a:rPr>
                        <a:t>Reported</a:t>
                      </a:r>
                    </a:p>
                  </a:txBody>
                  <a:tcPr marL="6350" marR="6350" marT="6350" marB="0" anchor="ctr">
                    <a:solidFill>
                      <a:schemeClr val="bg1">
                        <a:lumMod val="95000"/>
                      </a:schemeClr>
                    </a:solidFill>
                  </a:tcPr>
                </a:tc>
                <a:tc>
                  <a:txBody>
                    <a:bodyPr/>
                    <a:lstStyle/>
                    <a:p>
                      <a:pPr algn="ctr" fontAlgn="b"/>
                      <a:r>
                        <a:rPr lang="en-US" sz="1400" b="1" i="0" u="none" strike="noStrike" dirty="0">
                          <a:solidFill>
                            <a:schemeClr val="tx2">
                              <a:lumMod val="75000"/>
                            </a:schemeClr>
                          </a:solidFill>
                          <a:effectLst/>
                          <a:latin typeface="+mn-lt"/>
                        </a:rPr>
                        <a:t>49</a:t>
                      </a:r>
                    </a:p>
                  </a:txBody>
                  <a:tcPr marL="6350" marR="6350" marT="6350" marB="0" anchor="c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2">
                              <a:lumMod val="75000"/>
                            </a:schemeClr>
                          </a:solidFill>
                          <a:effectLst/>
                          <a:uLnTx/>
                          <a:uFillTx/>
                          <a:latin typeface="+mn-lt"/>
                          <a:ea typeface="+mn-ea"/>
                          <a:cs typeface="+mn-cs"/>
                        </a:rPr>
                        <a:t>96.1%</a:t>
                      </a:r>
                    </a:p>
                  </a:txBody>
                  <a:tcPr marL="6350" marR="6350" marT="6350" marB="0" anchor="ctr">
                    <a:solidFill>
                      <a:schemeClr val="bg1">
                        <a:lumMod val="95000"/>
                      </a:schemeClr>
                    </a:solidFill>
                  </a:tcPr>
                </a:tc>
                <a:extLst>
                  <a:ext uri="{0D108BD9-81ED-4DB2-BD59-A6C34878D82A}">
                    <a16:rowId xmlns:a16="http://schemas.microsoft.com/office/drawing/2014/main" val="10006"/>
                  </a:ext>
                </a:extLst>
              </a:tr>
              <a:tr h="358413">
                <a:tc>
                  <a:txBody>
                    <a:bodyPr/>
                    <a:lstStyle/>
                    <a:p>
                      <a:pPr algn="l" fontAlgn="b"/>
                      <a:r>
                        <a:rPr lang="en-US" sz="1400" b="1" i="0" u="none" strike="noStrike" dirty="0">
                          <a:solidFill>
                            <a:schemeClr val="tx2">
                              <a:lumMod val="75000"/>
                            </a:schemeClr>
                          </a:solidFill>
                          <a:effectLst/>
                          <a:latin typeface="+mn-lt"/>
                        </a:rPr>
                        <a:t>No data</a:t>
                      </a:r>
                    </a:p>
                  </a:txBody>
                  <a:tcPr marL="6350" marR="6350" marT="6350" marB="0" anchor="ctr">
                    <a:noFill/>
                  </a:tcPr>
                </a:tc>
                <a:tc>
                  <a:txBody>
                    <a:bodyPr/>
                    <a:lstStyle/>
                    <a:p>
                      <a:pPr algn="ctr" fontAlgn="b"/>
                      <a:r>
                        <a:rPr lang="en-US" sz="1400" b="1" i="0" u="none" strike="noStrike" dirty="0">
                          <a:solidFill>
                            <a:schemeClr val="tx2">
                              <a:lumMod val="75000"/>
                            </a:schemeClr>
                          </a:solidFill>
                          <a:effectLst/>
                          <a:latin typeface="+mn-lt"/>
                        </a:rPr>
                        <a:t>2</a:t>
                      </a:r>
                    </a:p>
                  </a:txBody>
                  <a:tcPr marL="6350" marR="6350" marT="6350" marB="0" anchor="ctr">
                    <a:noFill/>
                  </a:tcPr>
                </a:tc>
                <a:tc>
                  <a:txBody>
                    <a:bodyPr/>
                    <a:lstStyle/>
                    <a:p>
                      <a:pPr algn="ctr" fontAlgn="b"/>
                      <a:r>
                        <a:rPr lang="en-US" sz="1400" b="1" i="0" u="none" strike="noStrike" dirty="0">
                          <a:solidFill>
                            <a:schemeClr val="tx2">
                              <a:lumMod val="75000"/>
                            </a:schemeClr>
                          </a:solidFill>
                          <a:effectLst/>
                          <a:latin typeface="+mn-lt"/>
                        </a:rPr>
                        <a:t>3.9%</a:t>
                      </a:r>
                    </a:p>
                  </a:txBody>
                  <a:tcPr marL="6350" marR="6350" marT="6350" marB="0" anchor="ctr">
                    <a:noFill/>
                  </a:tcPr>
                </a:tc>
                <a:extLst>
                  <a:ext uri="{0D108BD9-81ED-4DB2-BD59-A6C34878D82A}">
                    <a16:rowId xmlns:a16="http://schemas.microsoft.com/office/drawing/2014/main" val="10007"/>
                  </a:ext>
                </a:extLst>
              </a:tr>
              <a:tr h="358413">
                <a:tc>
                  <a:txBody>
                    <a:bodyPr/>
                    <a:lstStyle/>
                    <a:p>
                      <a:pPr algn="l" fontAlgn="b"/>
                      <a:r>
                        <a:rPr lang="en-US" sz="1400" b="1" i="0" u="none" strike="noStrike" dirty="0">
                          <a:solidFill>
                            <a:schemeClr val="tx2">
                              <a:lumMod val="75000"/>
                            </a:schemeClr>
                          </a:solidFill>
                          <a:effectLst/>
                          <a:latin typeface="+mn-lt"/>
                        </a:rPr>
                        <a:t>Total</a:t>
                      </a:r>
                    </a:p>
                  </a:txBody>
                  <a:tcPr marL="6350" marR="6350" marT="6350" marB="0" anchor="ctr">
                    <a:solidFill>
                      <a:schemeClr val="bg1">
                        <a:lumMod val="95000"/>
                      </a:schemeClr>
                    </a:solidFill>
                  </a:tcPr>
                </a:tc>
                <a:tc>
                  <a:txBody>
                    <a:bodyPr/>
                    <a:lstStyle/>
                    <a:p>
                      <a:pPr algn="ctr" fontAlgn="b"/>
                      <a:r>
                        <a:rPr lang="en-US" sz="1400" b="1" i="0" u="none" strike="noStrike" dirty="0">
                          <a:solidFill>
                            <a:schemeClr val="tx2">
                              <a:lumMod val="75000"/>
                            </a:schemeClr>
                          </a:solidFill>
                          <a:effectLst/>
                          <a:latin typeface="+mn-lt"/>
                        </a:rPr>
                        <a:t>51</a:t>
                      </a:r>
                    </a:p>
                  </a:txBody>
                  <a:tcPr marL="6350" marR="6350" marT="6350" marB="0" anchor="ctr">
                    <a:solidFill>
                      <a:schemeClr val="bg1">
                        <a:lumMod val="95000"/>
                      </a:schemeClr>
                    </a:solidFill>
                  </a:tcPr>
                </a:tc>
                <a:tc>
                  <a:txBody>
                    <a:bodyPr/>
                    <a:lstStyle/>
                    <a:p>
                      <a:pPr algn="ctr" fontAlgn="b"/>
                      <a:r>
                        <a:rPr lang="en-US" sz="1400" b="1" i="0" u="none" strike="noStrike" dirty="0">
                          <a:solidFill>
                            <a:schemeClr val="tx2">
                              <a:lumMod val="75000"/>
                            </a:schemeClr>
                          </a:solidFill>
                          <a:effectLst/>
                          <a:latin typeface="+mn-lt"/>
                        </a:rPr>
                        <a:t>100%</a:t>
                      </a:r>
                    </a:p>
                  </a:txBody>
                  <a:tcPr marL="6350" marR="6350" marT="6350" marB="0" anchor="ctr">
                    <a:solidFill>
                      <a:schemeClr val="bg1">
                        <a:lumMod val="95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94519431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txBox="1">
            <a:spLocks/>
          </p:cNvSpPr>
          <p:nvPr/>
        </p:nvSpPr>
        <p:spPr>
          <a:xfrm>
            <a:off x="463352" y="1"/>
            <a:ext cx="5175448"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accent1">
                    <a:lumMod val="50000"/>
                  </a:schemeClr>
                </a:solidFill>
                <a:latin typeface="+mj-lt"/>
                <a:ea typeface="+mj-ea"/>
                <a:cs typeface="+mj-cs"/>
              </a:defRPr>
            </a:lvl1pPr>
          </a:lstStyle>
          <a:p>
            <a:pPr algn="l" defTabSz="913028" fontAlgn="auto">
              <a:spcAft>
                <a:spcPts val="0"/>
              </a:spcAft>
            </a:pPr>
            <a:r>
              <a:rPr lang="en-US" sz="2800" b="1" dirty="0">
                <a:latin typeface="+mn-lt"/>
                <a:ea typeface="Helvetica" charset="0"/>
                <a:cs typeface="Helvetica" charset="0"/>
                <a:sym typeface="Helvetica" charset="0"/>
              </a:rPr>
              <a:t>Technical note </a:t>
            </a:r>
          </a:p>
        </p:txBody>
      </p:sp>
      <p:graphicFrame>
        <p:nvGraphicFramePr>
          <p:cNvPr id="4" name="Table 3"/>
          <p:cNvGraphicFramePr>
            <a:graphicFrameLocks noGrp="1"/>
          </p:cNvGraphicFramePr>
          <p:nvPr>
            <p:extLst>
              <p:ext uri="{D42A27DB-BD31-4B8C-83A1-F6EECF244321}">
                <p14:modId xmlns:p14="http://schemas.microsoft.com/office/powerpoint/2010/main" val="4213200347"/>
              </p:ext>
            </p:extLst>
          </p:nvPr>
        </p:nvGraphicFramePr>
        <p:xfrm>
          <a:off x="463352" y="960167"/>
          <a:ext cx="4032448" cy="5641312"/>
        </p:xfrm>
        <a:graphic>
          <a:graphicData uri="http://schemas.openxmlformats.org/drawingml/2006/table">
            <a:tbl>
              <a:tblPr firstRow="1" bandRow="1">
                <a:tableStyleId>{5C22544A-7EE6-4342-B048-85BDC9FD1C3A}</a:tableStyleId>
              </a:tblPr>
              <a:tblGrid>
                <a:gridCol w="1430869">
                  <a:extLst>
                    <a:ext uri="{9D8B030D-6E8A-4147-A177-3AD203B41FA5}">
                      <a16:colId xmlns:a16="http://schemas.microsoft.com/office/drawing/2014/main" val="20000"/>
                    </a:ext>
                  </a:extLst>
                </a:gridCol>
                <a:gridCol w="2601579">
                  <a:extLst>
                    <a:ext uri="{9D8B030D-6E8A-4147-A177-3AD203B41FA5}">
                      <a16:colId xmlns:a16="http://schemas.microsoft.com/office/drawing/2014/main" val="20001"/>
                    </a:ext>
                  </a:extLst>
                </a:gridCol>
              </a:tblGrid>
              <a:tr h="384039">
                <a:tc>
                  <a:txBody>
                    <a:bodyPr/>
                    <a:lstStyle/>
                    <a:p>
                      <a:r>
                        <a:rPr lang="en-CA" sz="1200" dirty="0">
                          <a:solidFill>
                            <a:schemeClr val="tx2">
                              <a:lumMod val="75000"/>
                            </a:schemeClr>
                          </a:solidFill>
                        </a:rPr>
                        <a:t>Element</a:t>
                      </a:r>
                    </a:p>
                  </a:txBody>
                  <a:tcPr anchor="ctr">
                    <a:lnB w="19050" cap="flat" cmpd="sng" algn="ctr">
                      <a:solidFill>
                        <a:schemeClr val="tx2">
                          <a:lumMod val="75000"/>
                        </a:schemeClr>
                      </a:solidFill>
                      <a:prstDash val="solid"/>
                      <a:round/>
                      <a:headEnd type="none" w="med" len="med"/>
                      <a:tailEnd type="none" w="med" len="med"/>
                    </a:lnB>
                    <a:solidFill>
                      <a:schemeClr val="bg1">
                        <a:lumMod val="95000"/>
                      </a:schemeClr>
                    </a:solidFill>
                  </a:tcPr>
                </a:tc>
                <a:tc>
                  <a:txBody>
                    <a:bodyPr/>
                    <a:lstStyle/>
                    <a:p>
                      <a:r>
                        <a:rPr lang="en-CA" sz="1200" dirty="0">
                          <a:solidFill>
                            <a:schemeClr val="tx2">
                              <a:lumMod val="75000"/>
                            </a:schemeClr>
                          </a:solidFill>
                        </a:rPr>
                        <a:t>Description</a:t>
                      </a:r>
                    </a:p>
                  </a:txBody>
                  <a:tcPr anchor="ctr">
                    <a:lnB w="19050" cap="flat" cmpd="sng" algn="ctr">
                      <a:solidFill>
                        <a:schemeClr val="tx2">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504772">
                <a:tc>
                  <a:txBody>
                    <a:bodyPr/>
                    <a:lstStyle/>
                    <a:p>
                      <a:r>
                        <a:rPr lang="en-CA" sz="900" dirty="0">
                          <a:solidFill>
                            <a:srgbClr val="002060"/>
                          </a:solidFill>
                        </a:rPr>
                        <a:t>Organization</a:t>
                      </a:r>
                      <a:r>
                        <a:rPr lang="en-CA" sz="900" baseline="0" dirty="0">
                          <a:solidFill>
                            <a:srgbClr val="002060"/>
                          </a:solidFill>
                        </a:rPr>
                        <a:t> who commissioned the research</a:t>
                      </a:r>
                      <a:endParaRPr lang="en-CA" sz="900" dirty="0">
                        <a:solidFill>
                          <a:srgbClr val="002060"/>
                        </a:solidFill>
                      </a:endParaRPr>
                    </a:p>
                  </a:txBody>
                  <a:tcPr anchor="ctr">
                    <a:lnT w="19050" cap="flat" cmpd="sng" algn="ctr">
                      <a:solidFill>
                        <a:schemeClr val="tx2">
                          <a:lumMod val="75000"/>
                        </a:schemeClr>
                      </a:solidFill>
                      <a:prstDash val="solid"/>
                      <a:round/>
                      <a:headEnd type="none" w="med" len="med"/>
                      <a:tailEnd type="none" w="med" len="med"/>
                    </a:lnT>
                    <a:noFill/>
                  </a:tcPr>
                </a:tc>
                <a:tc>
                  <a:txBody>
                    <a:bodyPr/>
                    <a:lstStyle/>
                    <a:p>
                      <a:r>
                        <a:rPr lang="en-CA" sz="900" dirty="0">
                          <a:solidFill>
                            <a:srgbClr val="002060"/>
                          </a:solidFill>
                        </a:rPr>
                        <a:t>AmCham</a:t>
                      </a:r>
                      <a:r>
                        <a:rPr lang="en-CA" sz="900" baseline="0" dirty="0">
                          <a:solidFill>
                            <a:srgbClr val="002060"/>
                          </a:solidFill>
                        </a:rPr>
                        <a:t> Canada/Nanos Research, sponsored by PNC Bank. </a:t>
                      </a:r>
                      <a:endParaRPr lang="en-CA" sz="900" dirty="0">
                        <a:solidFill>
                          <a:srgbClr val="002060"/>
                        </a:solidFill>
                      </a:endParaRPr>
                    </a:p>
                  </a:txBody>
                  <a:tcPr anchor="ctr">
                    <a:lnT w="19050" cap="flat" cmpd="sng" algn="ctr">
                      <a:solidFill>
                        <a:schemeClr val="tx2">
                          <a:lumMod val="75000"/>
                        </a:schemeClr>
                      </a:solidFill>
                      <a:prstDash val="solid"/>
                      <a:round/>
                      <a:headEnd type="none" w="med" len="med"/>
                      <a:tailEnd type="none" w="med" len="med"/>
                    </a:lnT>
                    <a:noFill/>
                  </a:tcPr>
                </a:tc>
                <a:extLst>
                  <a:ext uri="{0D108BD9-81ED-4DB2-BD59-A6C34878D82A}">
                    <a16:rowId xmlns:a16="http://schemas.microsoft.com/office/drawing/2014/main" val="10001"/>
                  </a:ext>
                </a:extLst>
              </a:tr>
              <a:tr h="381565">
                <a:tc>
                  <a:txBody>
                    <a:bodyPr/>
                    <a:lstStyle/>
                    <a:p>
                      <a:r>
                        <a:rPr lang="en-CA" sz="900" dirty="0">
                          <a:solidFill>
                            <a:srgbClr val="002060"/>
                          </a:solidFill>
                        </a:rPr>
                        <a:t>Final Sample Size</a:t>
                      </a:r>
                    </a:p>
                  </a:txBody>
                  <a:tcPr anchor="ctr">
                    <a:solidFill>
                      <a:srgbClr val="F2F2F2"/>
                    </a:solidFill>
                  </a:tcPr>
                </a:tc>
                <a:tc>
                  <a:txBody>
                    <a:bodyPr/>
                    <a:lstStyle/>
                    <a:p>
                      <a:r>
                        <a:rPr lang="en-CA" sz="900" dirty="0">
                          <a:solidFill>
                            <a:srgbClr val="002060"/>
                          </a:solidFill>
                        </a:rPr>
                        <a:t>51 US</a:t>
                      </a:r>
                      <a:r>
                        <a:rPr lang="en-CA" sz="900" baseline="0" dirty="0">
                          <a:solidFill>
                            <a:srgbClr val="002060"/>
                          </a:solidFill>
                        </a:rPr>
                        <a:t> businesses operating in Canada.</a:t>
                      </a:r>
                      <a:endParaRPr lang="en-CA" sz="900" strike="sngStrike" dirty="0">
                        <a:solidFill>
                          <a:srgbClr val="C00000"/>
                        </a:solidFill>
                      </a:endParaRPr>
                    </a:p>
                  </a:txBody>
                  <a:tcPr anchor="ctr">
                    <a:solidFill>
                      <a:srgbClr val="F2F2F2"/>
                    </a:solidFill>
                  </a:tcPr>
                </a:tc>
                <a:extLst>
                  <a:ext uri="{0D108BD9-81ED-4DB2-BD59-A6C34878D82A}">
                    <a16:rowId xmlns:a16="http://schemas.microsoft.com/office/drawing/2014/main" val="10002"/>
                  </a:ext>
                </a:extLst>
              </a:tr>
              <a:tr h="345398">
                <a:tc>
                  <a:txBody>
                    <a:bodyPr/>
                    <a:lstStyle/>
                    <a:p>
                      <a:r>
                        <a:rPr lang="en-CA" sz="900" dirty="0">
                          <a:solidFill>
                            <a:srgbClr val="002060"/>
                          </a:solidFill>
                        </a:rPr>
                        <a:t>Margin</a:t>
                      </a:r>
                      <a:r>
                        <a:rPr lang="en-CA" sz="900" baseline="0" dirty="0">
                          <a:solidFill>
                            <a:srgbClr val="002060"/>
                          </a:solidFill>
                        </a:rPr>
                        <a:t> of Error</a:t>
                      </a:r>
                    </a:p>
                  </a:txBody>
                  <a:tcPr anchor="ctr">
                    <a:noFill/>
                  </a:tcPr>
                </a:tc>
                <a:tc>
                  <a:txBody>
                    <a:bodyPr/>
                    <a:lstStyle/>
                    <a:p>
                      <a:r>
                        <a:rPr lang="en-CA" sz="900" dirty="0">
                          <a:solidFill>
                            <a:srgbClr val="002060"/>
                          </a:solidFill>
                          <a:ea typeface="Helvetica Light"/>
                          <a:cs typeface="Helvetica Light"/>
                          <a:sym typeface="Helvetica Light"/>
                        </a:rPr>
                        <a:t>No margin</a:t>
                      </a:r>
                      <a:r>
                        <a:rPr lang="en-CA" sz="900" baseline="0" dirty="0">
                          <a:solidFill>
                            <a:srgbClr val="002060"/>
                          </a:solidFill>
                          <a:ea typeface="Helvetica Light"/>
                          <a:cs typeface="Helvetica Light"/>
                          <a:sym typeface="Helvetica Light"/>
                        </a:rPr>
                        <a:t> of error applies to this research.</a:t>
                      </a:r>
                      <a:endParaRPr lang="en-CA" sz="900" dirty="0">
                        <a:solidFill>
                          <a:srgbClr val="002060"/>
                        </a:solidFill>
                      </a:endParaRPr>
                    </a:p>
                  </a:txBody>
                  <a:tcPr anchor="ctr">
                    <a:noFill/>
                  </a:tcPr>
                </a:tc>
                <a:extLst>
                  <a:ext uri="{0D108BD9-81ED-4DB2-BD59-A6C34878D82A}">
                    <a16:rowId xmlns:a16="http://schemas.microsoft.com/office/drawing/2014/main" val="10003"/>
                  </a:ext>
                </a:extLst>
              </a:tr>
              <a:tr h="383251">
                <a:tc>
                  <a:txBody>
                    <a:bodyPr/>
                    <a:lstStyle/>
                    <a:p>
                      <a:r>
                        <a:rPr lang="en-CA" sz="900" dirty="0">
                          <a:solidFill>
                            <a:srgbClr val="002060"/>
                          </a:solidFill>
                        </a:rPr>
                        <a:t>Mode of Survey</a:t>
                      </a:r>
                    </a:p>
                  </a:txBody>
                  <a:tcPr anchor="ctr">
                    <a:solidFill>
                      <a:srgbClr val="F2F2F2"/>
                    </a:solidFill>
                  </a:tcPr>
                </a:tc>
                <a:tc>
                  <a:txBody>
                    <a:bodyPr/>
                    <a:lstStyle/>
                    <a:p>
                      <a:r>
                        <a:rPr lang="en-CA" sz="900" dirty="0">
                          <a:solidFill>
                            <a:srgbClr val="002060"/>
                          </a:solidFill>
                          <a:ea typeface="Helvetica Light"/>
                          <a:cs typeface="Helvetica Light"/>
                          <a:sym typeface="Helvetica Light"/>
                        </a:rPr>
                        <a:t>O</a:t>
                      </a:r>
                      <a:r>
                        <a:rPr lang="en-CA" sz="900" baseline="0" dirty="0">
                          <a:solidFill>
                            <a:srgbClr val="002060"/>
                          </a:solidFill>
                          <a:ea typeface="Helvetica Light"/>
                          <a:cs typeface="Helvetica Light"/>
                          <a:sym typeface="Helvetica Light"/>
                        </a:rPr>
                        <a:t>nline panel survey and telephone survey.</a:t>
                      </a:r>
                      <a:endParaRPr lang="en-CA" sz="900" dirty="0">
                        <a:solidFill>
                          <a:srgbClr val="002060"/>
                        </a:solidFill>
                      </a:endParaRPr>
                    </a:p>
                  </a:txBody>
                  <a:tcPr anchor="ctr">
                    <a:solidFill>
                      <a:srgbClr val="F2F2F2"/>
                    </a:solidFill>
                  </a:tcPr>
                </a:tc>
                <a:extLst>
                  <a:ext uri="{0D108BD9-81ED-4DB2-BD59-A6C34878D82A}">
                    <a16:rowId xmlns:a16="http://schemas.microsoft.com/office/drawing/2014/main" val="10004"/>
                  </a:ext>
                </a:extLst>
              </a:tr>
              <a:tr h="650065">
                <a:tc>
                  <a:txBody>
                    <a:bodyPr/>
                    <a:lstStyle/>
                    <a:p>
                      <a:r>
                        <a:rPr lang="en-CA" sz="900" dirty="0">
                          <a:solidFill>
                            <a:srgbClr val="002060"/>
                          </a:solidFill>
                        </a:rPr>
                        <a:t>Sampling</a:t>
                      </a:r>
                      <a:r>
                        <a:rPr lang="en-CA" sz="900" baseline="0" dirty="0">
                          <a:solidFill>
                            <a:srgbClr val="002060"/>
                          </a:solidFill>
                        </a:rPr>
                        <a:t> Method Base</a:t>
                      </a:r>
                      <a:endParaRPr lang="en-CA" sz="900" dirty="0">
                        <a:solidFill>
                          <a:srgbClr val="002060"/>
                        </a:solidFill>
                      </a:endParaRPr>
                    </a:p>
                  </a:txBody>
                  <a:tcPr anchor="ctr">
                    <a:noFill/>
                  </a:tcPr>
                </a:tc>
                <a:tc>
                  <a:txBody>
                    <a:bodyPr/>
                    <a:lstStyle/>
                    <a:p>
                      <a:r>
                        <a:rPr lang="en-CA" sz="900" dirty="0">
                          <a:solidFill>
                            <a:srgbClr val="002060"/>
                          </a:solidFill>
                          <a:ea typeface="Helvetica Light"/>
                          <a:cs typeface="Helvetica Light"/>
                          <a:sym typeface="Helvetica Light"/>
                        </a:rPr>
                        <a:t>List provided by AmCham Canada.</a:t>
                      </a:r>
                      <a:endParaRPr lang="en-CA" sz="900" dirty="0">
                        <a:solidFill>
                          <a:srgbClr val="002060"/>
                        </a:solidFill>
                      </a:endParaRPr>
                    </a:p>
                  </a:txBody>
                  <a:tcPr anchor="ctr">
                    <a:noFill/>
                  </a:tcPr>
                </a:tc>
                <a:extLst>
                  <a:ext uri="{0D108BD9-81ED-4DB2-BD59-A6C34878D82A}">
                    <a16:rowId xmlns:a16="http://schemas.microsoft.com/office/drawing/2014/main" val="10005"/>
                  </a:ext>
                </a:extLst>
              </a:tr>
              <a:tr h="608063">
                <a:tc>
                  <a:txBody>
                    <a:bodyPr/>
                    <a:lstStyle/>
                    <a:p>
                      <a:r>
                        <a:rPr lang="en-CA" sz="900" dirty="0">
                          <a:solidFill>
                            <a:srgbClr val="002060"/>
                          </a:solidFill>
                        </a:rPr>
                        <a:t>Demographics (Captured)</a:t>
                      </a:r>
                    </a:p>
                  </a:txBody>
                  <a:tcPr anchor="ctr">
                    <a:solidFill>
                      <a:srgbClr val="F2F2F2"/>
                    </a:solidFill>
                  </a:tcPr>
                </a:tc>
                <a:tc>
                  <a:txBody>
                    <a:bodyPr/>
                    <a:lstStyle/>
                    <a:p>
                      <a:r>
                        <a:rPr lang="en-CA" sz="900" baseline="0" dirty="0">
                          <a:solidFill>
                            <a:srgbClr val="002060"/>
                          </a:solidFill>
                        </a:rPr>
                        <a:t>US businesses operating in Canada. </a:t>
                      </a:r>
                      <a:endParaRPr lang="en-CA" sz="900" dirty="0">
                        <a:solidFill>
                          <a:srgbClr val="002060"/>
                        </a:solidFill>
                      </a:endParaRPr>
                    </a:p>
                  </a:txBody>
                  <a:tcPr anchor="ctr">
                    <a:solidFill>
                      <a:srgbClr val="F2F2F2"/>
                    </a:solidFill>
                  </a:tcPr>
                </a:tc>
                <a:extLst>
                  <a:ext uri="{0D108BD9-81ED-4DB2-BD59-A6C34878D82A}">
                    <a16:rowId xmlns:a16="http://schemas.microsoft.com/office/drawing/2014/main" val="10006"/>
                  </a:ext>
                </a:extLst>
              </a:tr>
              <a:tr h="383251">
                <a:tc>
                  <a:txBody>
                    <a:bodyPr/>
                    <a:lstStyle/>
                    <a:p>
                      <a:r>
                        <a:rPr lang="en-CA" sz="900" dirty="0">
                          <a:solidFill>
                            <a:srgbClr val="002060"/>
                          </a:solidFill>
                        </a:rPr>
                        <a:t>Fieldwork/Validation</a:t>
                      </a:r>
                    </a:p>
                  </a:txBody>
                  <a:tcPr anchor="ctr">
                    <a:noFill/>
                  </a:tcPr>
                </a:tc>
                <a:tc>
                  <a:txBody>
                    <a:bodyPr/>
                    <a:lstStyle/>
                    <a:p>
                      <a:r>
                        <a:rPr lang="en-CA" sz="900" dirty="0">
                          <a:solidFill>
                            <a:srgbClr val="002060"/>
                          </a:solidFill>
                        </a:rPr>
                        <a:t>Online</a:t>
                      </a:r>
                      <a:r>
                        <a:rPr lang="en-CA" sz="900" baseline="0" dirty="0">
                          <a:solidFill>
                            <a:srgbClr val="002060"/>
                          </a:solidFill>
                        </a:rPr>
                        <a:t> panel </a:t>
                      </a:r>
                      <a:r>
                        <a:rPr lang="en-CA" sz="900" dirty="0">
                          <a:solidFill>
                            <a:srgbClr val="002060"/>
                          </a:solidFill>
                        </a:rPr>
                        <a:t>survey and telephone survey.</a:t>
                      </a:r>
                    </a:p>
                  </a:txBody>
                  <a:tcPr anchor="ctr">
                    <a:noFill/>
                  </a:tcPr>
                </a:tc>
                <a:extLst>
                  <a:ext uri="{0D108BD9-81ED-4DB2-BD59-A6C34878D82A}">
                    <a16:rowId xmlns:a16="http://schemas.microsoft.com/office/drawing/2014/main" val="10007"/>
                  </a:ext>
                </a:extLst>
              </a:tr>
              <a:tr h="383251">
                <a:tc>
                  <a:txBody>
                    <a:bodyPr/>
                    <a:lstStyle/>
                    <a:p>
                      <a:r>
                        <a:rPr lang="en-CA" sz="900" dirty="0">
                          <a:solidFill>
                            <a:srgbClr val="002060"/>
                          </a:solidFill>
                        </a:rPr>
                        <a:t>Number of</a:t>
                      </a:r>
                      <a:r>
                        <a:rPr lang="en-CA" sz="900" baseline="0" dirty="0">
                          <a:solidFill>
                            <a:srgbClr val="002060"/>
                          </a:solidFill>
                        </a:rPr>
                        <a:t> Calls</a:t>
                      </a:r>
                      <a:endParaRPr lang="en-CA" sz="900" b="1" dirty="0">
                        <a:solidFill>
                          <a:srgbClr val="002060"/>
                        </a:solidFill>
                      </a:endParaRPr>
                    </a:p>
                  </a:txBody>
                  <a:tcPr anchor="ctr">
                    <a:solidFill>
                      <a:srgbClr val="F2F2F2"/>
                    </a:solidFill>
                  </a:tcPr>
                </a:tc>
                <a:tc>
                  <a:txBody>
                    <a:bodyPr/>
                    <a:lstStyle/>
                    <a:p>
                      <a:r>
                        <a:rPr lang="en-CA" sz="900" dirty="0">
                          <a:solidFill>
                            <a:srgbClr val="002060"/>
                          </a:solidFill>
                        </a:rPr>
                        <a:t>Live</a:t>
                      </a:r>
                      <a:r>
                        <a:rPr lang="en-CA" sz="900" baseline="0" dirty="0">
                          <a:solidFill>
                            <a:srgbClr val="002060"/>
                          </a:solidFill>
                        </a:rPr>
                        <a:t> interviews with live supervision to validate work.</a:t>
                      </a:r>
                      <a:endParaRPr lang="en-CA" sz="900" dirty="0">
                        <a:solidFill>
                          <a:srgbClr val="002060"/>
                        </a:solidFill>
                      </a:endParaRPr>
                    </a:p>
                  </a:txBody>
                  <a:tcPr anchor="ctr">
                    <a:solidFill>
                      <a:srgbClr val="F2F2F2"/>
                    </a:solidFill>
                  </a:tcPr>
                </a:tc>
                <a:extLst>
                  <a:ext uri="{0D108BD9-81ED-4DB2-BD59-A6C34878D82A}">
                    <a16:rowId xmlns:a16="http://schemas.microsoft.com/office/drawing/2014/main" val="10008"/>
                  </a:ext>
                </a:extLst>
              </a:tr>
              <a:tr h="381565">
                <a:tc>
                  <a:txBody>
                    <a:bodyPr/>
                    <a:lstStyle/>
                    <a:p>
                      <a:r>
                        <a:rPr lang="en-CA" sz="900" dirty="0">
                          <a:solidFill>
                            <a:srgbClr val="002060"/>
                          </a:solidFill>
                        </a:rPr>
                        <a:t>Time of Calls</a:t>
                      </a:r>
                    </a:p>
                  </a:txBody>
                  <a:tcPr anchor="ctr">
                    <a:noFill/>
                  </a:tcPr>
                </a:tc>
                <a:tc>
                  <a:txBody>
                    <a:bodyPr/>
                    <a:lstStyle/>
                    <a:p>
                      <a:r>
                        <a:rPr lang="en-CA" sz="900" dirty="0">
                          <a:solidFill>
                            <a:srgbClr val="002060"/>
                          </a:solidFill>
                          <a:ea typeface="Helvetica Light"/>
                          <a:cs typeface="Helvetica Light"/>
                          <a:sym typeface="Helvetica Light"/>
                        </a:rPr>
                        <a:t>Maximum of five call backs.</a:t>
                      </a:r>
                      <a:endParaRPr lang="en-CA" sz="900" dirty="0">
                        <a:solidFill>
                          <a:srgbClr val="002060"/>
                        </a:solidFill>
                      </a:endParaRPr>
                    </a:p>
                  </a:txBody>
                  <a:tcPr anchor="ctr">
                    <a:noFill/>
                  </a:tcPr>
                </a:tc>
                <a:extLst>
                  <a:ext uri="{0D108BD9-81ED-4DB2-BD59-A6C34878D82A}">
                    <a16:rowId xmlns:a16="http://schemas.microsoft.com/office/drawing/2014/main" val="10009"/>
                  </a:ext>
                </a:extLst>
              </a:tr>
              <a:tr h="345398">
                <a:tc>
                  <a:txBody>
                    <a:bodyPr/>
                    <a:lstStyle/>
                    <a:p>
                      <a:r>
                        <a:rPr lang="en-CA" sz="900" dirty="0">
                          <a:solidFill>
                            <a:srgbClr val="002060"/>
                          </a:solidFill>
                        </a:rPr>
                        <a:t>Field Dates</a:t>
                      </a:r>
                    </a:p>
                  </a:txBody>
                  <a:tcPr anchor="ctr">
                    <a:solidFill>
                      <a:srgbClr val="F2F2F2"/>
                    </a:solidFill>
                  </a:tcPr>
                </a:tc>
                <a:tc>
                  <a:txBody>
                    <a:bodyPr/>
                    <a:lstStyle/>
                    <a:p>
                      <a:r>
                        <a:rPr lang="en-CA" sz="900" baseline="0" dirty="0">
                          <a:solidFill>
                            <a:srgbClr val="002060"/>
                          </a:solidFill>
                          <a:ea typeface="Helvetica Light"/>
                          <a:cs typeface="Helvetica Light"/>
                          <a:sym typeface="Helvetica Light"/>
                        </a:rPr>
                        <a:t>October 31</a:t>
                      </a:r>
                      <a:r>
                        <a:rPr lang="en-CA" sz="900" baseline="30000" dirty="0">
                          <a:solidFill>
                            <a:srgbClr val="002060"/>
                          </a:solidFill>
                          <a:ea typeface="Helvetica Light"/>
                          <a:cs typeface="Helvetica Light"/>
                          <a:sym typeface="Helvetica Light"/>
                        </a:rPr>
                        <a:t>st</a:t>
                      </a:r>
                      <a:r>
                        <a:rPr lang="en-CA" sz="900" baseline="0" dirty="0">
                          <a:solidFill>
                            <a:srgbClr val="002060"/>
                          </a:solidFill>
                          <a:ea typeface="Helvetica Light"/>
                          <a:cs typeface="Helvetica Light"/>
                          <a:sym typeface="Helvetica Light"/>
                        </a:rPr>
                        <a:t> and November 28</a:t>
                      </a:r>
                      <a:r>
                        <a:rPr lang="en-CA" sz="900" baseline="30000" dirty="0">
                          <a:solidFill>
                            <a:srgbClr val="002060"/>
                          </a:solidFill>
                          <a:ea typeface="Helvetica Light"/>
                          <a:cs typeface="Helvetica Light"/>
                          <a:sym typeface="Helvetica Light"/>
                        </a:rPr>
                        <a:t>th</a:t>
                      </a:r>
                      <a:r>
                        <a:rPr lang="en-CA" sz="900" baseline="0" dirty="0">
                          <a:solidFill>
                            <a:srgbClr val="002060"/>
                          </a:solidFill>
                          <a:ea typeface="Helvetica Light"/>
                          <a:cs typeface="Helvetica Light"/>
                          <a:sym typeface="Helvetica Light"/>
                        </a:rPr>
                        <a:t>, 2018. </a:t>
                      </a:r>
                      <a:endParaRPr lang="en-CA" sz="900" dirty="0">
                        <a:solidFill>
                          <a:srgbClr val="002060"/>
                        </a:solidFill>
                      </a:endParaRPr>
                    </a:p>
                  </a:txBody>
                  <a:tcPr anchor="ctr">
                    <a:solidFill>
                      <a:srgbClr val="F2F2F2"/>
                    </a:solidFill>
                  </a:tcPr>
                </a:tc>
                <a:extLst>
                  <a:ext uri="{0D108BD9-81ED-4DB2-BD59-A6C34878D82A}">
                    <a16:rowId xmlns:a16="http://schemas.microsoft.com/office/drawing/2014/main" val="10010"/>
                  </a:ext>
                </a:extLst>
              </a:tr>
              <a:tr h="445347">
                <a:tc>
                  <a:txBody>
                    <a:bodyPr/>
                    <a:lstStyle/>
                    <a:p>
                      <a:r>
                        <a:rPr lang="en-CA" sz="900" dirty="0">
                          <a:solidFill>
                            <a:srgbClr val="002060"/>
                          </a:solidFill>
                        </a:rPr>
                        <a:t>Language of</a:t>
                      </a:r>
                      <a:r>
                        <a:rPr lang="en-CA" sz="900" baseline="0" dirty="0">
                          <a:solidFill>
                            <a:srgbClr val="002060"/>
                          </a:solidFill>
                        </a:rPr>
                        <a:t> Survey</a:t>
                      </a:r>
                      <a:endParaRPr lang="en-CA" sz="900" dirty="0">
                        <a:solidFill>
                          <a:srgbClr val="002060"/>
                        </a:solidFill>
                      </a:endParaRPr>
                    </a:p>
                  </a:txBody>
                  <a:tcPr anchor="ctr">
                    <a:noFill/>
                  </a:tcPr>
                </a:tc>
                <a:tc>
                  <a:txBody>
                    <a:bodyPr/>
                    <a:lstStyle/>
                    <a:p>
                      <a:r>
                        <a:rPr lang="en-CA" sz="900" dirty="0">
                          <a:solidFill>
                            <a:srgbClr val="002060"/>
                          </a:solidFill>
                          <a:ea typeface="Helvetica Light"/>
                          <a:cs typeface="Helvetica Light"/>
                          <a:sym typeface="Helvetica Light"/>
                        </a:rPr>
                        <a:t>The survey was conducted in English.</a:t>
                      </a:r>
                      <a:r>
                        <a:rPr lang="en-CA" sz="900" baseline="0" dirty="0">
                          <a:solidFill>
                            <a:srgbClr val="002060"/>
                          </a:solidFill>
                          <a:ea typeface="Helvetica Light"/>
                          <a:cs typeface="Helvetica Light"/>
                          <a:sym typeface="Helvetica Light"/>
                        </a:rPr>
                        <a:t> </a:t>
                      </a:r>
                      <a:endParaRPr lang="en-CA" sz="900" dirty="0">
                        <a:solidFill>
                          <a:srgbClr val="002060"/>
                        </a:solidFill>
                      </a:endParaRPr>
                    </a:p>
                  </a:txBody>
                  <a:tcPr anchor="ctr">
                    <a:noFill/>
                  </a:tcPr>
                </a:tc>
                <a:extLst>
                  <a:ext uri="{0D108BD9-81ED-4DB2-BD59-A6C34878D82A}">
                    <a16:rowId xmlns:a16="http://schemas.microsoft.com/office/drawing/2014/main" val="10011"/>
                  </a:ext>
                </a:extLst>
              </a:tr>
              <a:tr h="445347">
                <a:tc>
                  <a:txBody>
                    <a:bodyPr/>
                    <a:lstStyle/>
                    <a:p>
                      <a:r>
                        <a:rPr lang="en-CA" sz="900" dirty="0">
                          <a:solidFill>
                            <a:srgbClr val="002060"/>
                          </a:solidFill>
                        </a:rPr>
                        <a:t>Standards</a:t>
                      </a:r>
                    </a:p>
                  </a:txBody>
                  <a:tcPr anchor="ctr">
                    <a:solidFill>
                      <a:srgbClr val="F2F2F2"/>
                    </a:solidFill>
                  </a:tcPr>
                </a:tc>
                <a:tc>
                  <a:txBody>
                    <a:bodyPr/>
                    <a:lstStyle/>
                    <a:p>
                      <a:r>
                        <a:rPr lang="en-US" sz="900" dirty="0">
                          <a:solidFill>
                            <a:srgbClr val="002060"/>
                          </a:solidFill>
                        </a:rPr>
                        <a:t>This report meets the standards set forth by ESOMAR and AAPOR.</a:t>
                      </a:r>
                    </a:p>
                  </a:txBody>
                  <a:tcPr anchor="ctr">
                    <a:solidFill>
                      <a:srgbClr val="F2F2F2"/>
                    </a:solidFill>
                  </a:tcPr>
                </a:tc>
                <a:extLst>
                  <a:ext uri="{0D108BD9-81ED-4DB2-BD59-A6C34878D82A}">
                    <a16:rowId xmlns:a16="http://schemas.microsoft.com/office/drawing/2014/main" val="1001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187741846"/>
              </p:ext>
            </p:extLst>
          </p:nvPr>
        </p:nvGraphicFramePr>
        <p:xfrm>
          <a:off x="4572000" y="960166"/>
          <a:ext cx="4104456" cy="5673596"/>
        </p:xfrm>
        <a:graphic>
          <a:graphicData uri="http://schemas.openxmlformats.org/drawingml/2006/table">
            <a:tbl>
              <a:tblPr firstRow="1" bandRow="1">
                <a:tableStyleId>{5C22544A-7EE6-4342-B048-85BDC9FD1C3A}</a:tableStyleId>
              </a:tblPr>
              <a:tblGrid>
                <a:gridCol w="1024197">
                  <a:extLst>
                    <a:ext uri="{9D8B030D-6E8A-4147-A177-3AD203B41FA5}">
                      <a16:colId xmlns:a16="http://schemas.microsoft.com/office/drawing/2014/main" val="20000"/>
                    </a:ext>
                  </a:extLst>
                </a:gridCol>
                <a:gridCol w="3080259">
                  <a:extLst>
                    <a:ext uri="{9D8B030D-6E8A-4147-A177-3AD203B41FA5}">
                      <a16:colId xmlns:a16="http://schemas.microsoft.com/office/drawing/2014/main" val="20001"/>
                    </a:ext>
                  </a:extLst>
                </a:gridCol>
              </a:tblGrid>
              <a:tr h="384040">
                <a:tc>
                  <a:txBody>
                    <a:bodyPr/>
                    <a:lstStyle/>
                    <a:p>
                      <a:r>
                        <a:rPr lang="en-CA" sz="1200" dirty="0">
                          <a:solidFill>
                            <a:schemeClr val="tx2">
                              <a:lumMod val="75000"/>
                            </a:schemeClr>
                          </a:solidFill>
                        </a:rPr>
                        <a:t>Element</a:t>
                      </a:r>
                    </a:p>
                  </a:txBody>
                  <a:tcPr anchor="ctr">
                    <a:lnB w="19050" cap="flat" cmpd="sng" algn="ctr">
                      <a:solidFill>
                        <a:schemeClr val="tx2">
                          <a:lumMod val="75000"/>
                        </a:schemeClr>
                      </a:solidFill>
                      <a:prstDash val="solid"/>
                      <a:round/>
                      <a:headEnd type="none" w="med" len="med"/>
                      <a:tailEnd type="none" w="med" len="med"/>
                    </a:lnB>
                    <a:solidFill>
                      <a:schemeClr val="bg1">
                        <a:lumMod val="95000"/>
                      </a:schemeClr>
                    </a:solidFill>
                  </a:tcPr>
                </a:tc>
                <a:tc>
                  <a:txBody>
                    <a:bodyPr/>
                    <a:lstStyle/>
                    <a:p>
                      <a:r>
                        <a:rPr lang="en-CA" sz="1200" dirty="0">
                          <a:solidFill>
                            <a:schemeClr val="tx2">
                              <a:lumMod val="75000"/>
                            </a:schemeClr>
                          </a:solidFill>
                        </a:rPr>
                        <a:t>Description</a:t>
                      </a:r>
                    </a:p>
                  </a:txBody>
                  <a:tcPr anchor="ctr">
                    <a:lnB w="19050" cap="flat" cmpd="sng" algn="ctr">
                      <a:solidFill>
                        <a:schemeClr val="tx2">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663216">
                <a:tc>
                  <a:txBody>
                    <a:bodyPr/>
                    <a:lstStyle/>
                    <a:p>
                      <a:r>
                        <a:rPr lang="en-CA" sz="900" dirty="0">
                          <a:solidFill>
                            <a:srgbClr val="002060"/>
                          </a:solidFill>
                        </a:rPr>
                        <a:t>Weighting of</a:t>
                      </a:r>
                      <a:r>
                        <a:rPr lang="en-CA" sz="900" baseline="0" dirty="0">
                          <a:solidFill>
                            <a:srgbClr val="002060"/>
                          </a:solidFill>
                        </a:rPr>
                        <a:t> Data</a:t>
                      </a:r>
                      <a:endParaRPr lang="en-CA" sz="900" dirty="0">
                        <a:solidFill>
                          <a:srgbClr val="002060"/>
                        </a:solidFill>
                      </a:endParaRPr>
                    </a:p>
                  </a:txBody>
                  <a:tcPr anchor="ctr">
                    <a:lnT w="19050" cap="flat" cmpd="sng" algn="ctr">
                      <a:solidFill>
                        <a:schemeClr val="tx2">
                          <a:lumMod val="75000"/>
                        </a:schemeClr>
                      </a:solidFill>
                      <a:prstDash val="solid"/>
                      <a:round/>
                      <a:headEnd type="none" w="med" len="med"/>
                      <a:tailEnd type="none" w="med" len="med"/>
                    </a:lnT>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900" dirty="0">
                          <a:solidFill>
                            <a:srgbClr val="002060"/>
                          </a:solidFill>
                          <a:ea typeface="Helvetica Light"/>
                          <a:cs typeface="Helvetica Light"/>
                          <a:sym typeface="Helvetica Light"/>
                        </a:rPr>
                        <a:t>This data was</a:t>
                      </a:r>
                      <a:r>
                        <a:rPr lang="en-CA" sz="900" baseline="0" dirty="0">
                          <a:solidFill>
                            <a:srgbClr val="002060"/>
                          </a:solidFill>
                          <a:ea typeface="Helvetica Light"/>
                          <a:cs typeface="Helvetica Light"/>
                          <a:sym typeface="Helvetica Light"/>
                        </a:rPr>
                        <a:t> not weighted.</a:t>
                      </a:r>
                      <a:endParaRPr lang="en-CA" sz="900" dirty="0">
                        <a:solidFill>
                          <a:srgbClr val="002060"/>
                        </a:solidFill>
                      </a:endParaRPr>
                    </a:p>
                  </a:txBody>
                  <a:tcPr anchor="ctr">
                    <a:lnT w="19050" cap="flat" cmpd="sng" algn="ctr">
                      <a:solidFill>
                        <a:schemeClr val="tx2">
                          <a:lumMod val="75000"/>
                        </a:schemeClr>
                      </a:solidFill>
                      <a:prstDash val="solid"/>
                      <a:round/>
                      <a:headEnd type="none" w="med" len="med"/>
                      <a:tailEnd type="none" w="med" len="med"/>
                    </a:lnT>
                    <a:noFill/>
                  </a:tcPr>
                </a:tc>
                <a:extLst>
                  <a:ext uri="{0D108BD9-81ED-4DB2-BD59-A6C34878D82A}">
                    <a16:rowId xmlns:a16="http://schemas.microsoft.com/office/drawing/2014/main" val="10001"/>
                  </a:ext>
                </a:extLst>
              </a:tr>
              <a:tr h="663216">
                <a:tc>
                  <a:txBody>
                    <a:bodyPr/>
                    <a:lstStyle/>
                    <a:p>
                      <a:r>
                        <a:rPr lang="en-CA" sz="900" dirty="0">
                          <a:solidFill>
                            <a:srgbClr val="002060"/>
                          </a:solidFill>
                        </a:rPr>
                        <a:t>Screening</a:t>
                      </a:r>
                    </a:p>
                  </a:txBody>
                  <a:tcPr anchor="c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900" dirty="0">
                          <a:solidFill>
                            <a:srgbClr val="002060"/>
                          </a:solidFill>
                          <a:ea typeface="Helvetica Light"/>
                          <a:cs typeface="Helvetica Light"/>
                          <a:sym typeface="Helvetica Light"/>
                        </a:rPr>
                        <a:t>Not applicable.</a:t>
                      </a:r>
                      <a:r>
                        <a:rPr lang="en-CA" sz="900" baseline="0" dirty="0">
                          <a:solidFill>
                            <a:srgbClr val="002060"/>
                          </a:solidFill>
                          <a:ea typeface="Helvetica Light"/>
                          <a:cs typeface="Helvetica Light"/>
                          <a:sym typeface="Helvetica Light"/>
                        </a:rPr>
                        <a:t> </a:t>
                      </a:r>
                      <a:endParaRPr lang="en-CA" sz="900" dirty="0">
                        <a:solidFill>
                          <a:srgbClr val="002060"/>
                        </a:solidFill>
                      </a:endParaRPr>
                    </a:p>
                  </a:txBody>
                  <a:tcPr anchor="ctr">
                    <a:solidFill>
                      <a:schemeClr val="bg1">
                        <a:lumMod val="95000"/>
                      </a:schemeClr>
                    </a:solidFill>
                  </a:tcPr>
                </a:tc>
                <a:extLst>
                  <a:ext uri="{0D108BD9-81ED-4DB2-BD59-A6C34878D82A}">
                    <a16:rowId xmlns:a16="http://schemas.microsoft.com/office/drawing/2014/main" val="10002"/>
                  </a:ext>
                </a:extLst>
              </a:tr>
              <a:tr h="381348">
                <a:tc>
                  <a:txBody>
                    <a:bodyPr/>
                    <a:lstStyle/>
                    <a:p>
                      <a:r>
                        <a:rPr lang="en-CA" sz="900" dirty="0">
                          <a:solidFill>
                            <a:srgbClr val="002060"/>
                          </a:solidFill>
                        </a:rPr>
                        <a:t>Excluded Demographics</a:t>
                      </a:r>
                    </a:p>
                  </a:txBody>
                  <a:tcPr anchor="ctr">
                    <a:noFill/>
                  </a:tcPr>
                </a:tc>
                <a:tc>
                  <a:txBody>
                    <a:bodyPr/>
                    <a:lstStyle/>
                    <a:p>
                      <a:r>
                        <a:rPr lang="en-CA" sz="900" dirty="0">
                          <a:solidFill>
                            <a:srgbClr val="002060"/>
                          </a:solidFill>
                        </a:rPr>
                        <a:t>Non-U.S.</a:t>
                      </a:r>
                      <a:r>
                        <a:rPr lang="en-CA" sz="900" baseline="0" dirty="0">
                          <a:solidFill>
                            <a:srgbClr val="002060"/>
                          </a:solidFill>
                        </a:rPr>
                        <a:t> businesses</a:t>
                      </a:r>
                      <a:r>
                        <a:rPr lang="en-CA" sz="900" dirty="0">
                          <a:solidFill>
                            <a:srgbClr val="002060"/>
                          </a:solidFill>
                        </a:rPr>
                        <a:t>.</a:t>
                      </a:r>
                      <a:r>
                        <a:rPr lang="en-CA" sz="900" baseline="0" dirty="0">
                          <a:solidFill>
                            <a:srgbClr val="002060"/>
                          </a:solidFill>
                        </a:rPr>
                        <a:t> </a:t>
                      </a:r>
                      <a:endParaRPr lang="en-CA" sz="900" dirty="0">
                        <a:solidFill>
                          <a:srgbClr val="002060"/>
                        </a:solidFill>
                      </a:endParaRPr>
                    </a:p>
                  </a:txBody>
                  <a:tcPr anchor="ctr">
                    <a:noFill/>
                  </a:tcPr>
                </a:tc>
                <a:extLst>
                  <a:ext uri="{0D108BD9-81ED-4DB2-BD59-A6C34878D82A}">
                    <a16:rowId xmlns:a16="http://schemas.microsoft.com/office/drawing/2014/main" val="10003"/>
                  </a:ext>
                </a:extLst>
              </a:tr>
              <a:tr h="715561">
                <a:tc>
                  <a:txBody>
                    <a:bodyPr/>
                    <a:lstStyle/>
                    <a:p>
                      <a:r>
                        <a:rPr lang="en-CA" sz="900" dirty="0">
                          <a:solidFill>
                            <a:srgbClr val="002060"/>
                          </a:solidFill>
                        </a:rPr>
                        <a:t>Stratification</a:t>
                      </a:r>
                    </a:p>
                  </a:txBody>
                  <a:tcPr anchor="c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900" dirty="0">
                          <a:solidFill>
                            <a:srgbClr val="002060"/>
                          </a:solidFill>
                          <a:sym typeface="Helvetica Light"/>
                        </a:rPr>
                        <a:t>This</a:t>
                      </a:r>
                      <a:r>
                        <a:rPr lang="en-CA" sz="900" baseline="0" dirty="0">
                          <a:solidFill>
                            <a:srgbClr val="002060"/>
                          </a:solidFill>
                          <a:sym typeface="Helvetica Light"/>
                        </a:rPr>
                        <a:t> data was not stratified.</a:t>
                      </a:r>
                      <a:endParaRPr lang="en-CA" sz="900" dirty="0">
                        <a:solidFill>
                          <a:srgbClr val="002060"/>
                        </a:solidFill>
                      </a:endParaRPr>
                    </a:p>
                  </a:txBody>
                  <a:tcPr anchor="ctr">
                    <a:solidFill>
                      <a:schemeClr val="bg1">
                        <a:lumMod val="95000"/>
                      </a:schemeClr>
                    </a:solidFill>
                  </a:tcPr>
                </a:tc>
                <a:extLst>
                  <a:ext uri="{0D108BD9-81ED-4DB2-BD59-A6C34878D82A}">
                    <a16:rowId xmlns:a16="http://schemas.microsoft.com/office/drawing/2014/main" val="10004"/>
                  </a:ext>
                </a:extLst>
              </a:tr>
              <a:tr h="381348">
                <a:tc>
                  <a:txBody>
                    <a:bodyPr/>
                    <a:lstStyle/>
                    <a:p>
                      <a:r>
                        <a:rPr lang="en-CA" sz="900" dirty="0">
                          <a:solidFill>
                            <a:srgbClr val="002060"/>
                          </a:solidFill>
                        </a:rPr>
                        <a:t>Estimated Response Rate</a:t>
                      </a:r>
                    </a:p>
                  </a:txBody>
                  <a:tcPr anchor="ctr">
                    <a:noFill/>
                  </a:tcPr>
                </a:tc>
                <a:tc>
                  <a:txBody>
                    <a:bodyPr/>
                    <a:lstStyle/>
                    <a:p>
                      <a:r>
                        <a:rPr lang="en-CA" sz="900" dirty="0">
                          <a:solidFill>
                            <a:schemeClr val="tx2">
                              <a:lumMod val="75000"/>
                            </a:schemeClr>
                          </a:solidFill>
                        </a:rPr>
                        <a:t>Not applicable as this was an open link survey.</a:t>
                      </a:r>
                    </a:p>
                  </a:txBody>
                  <a:tcPr anchor="ctr">
                    <a:noFill/>
                  </a:tcPr>
                </a:tc>
                <a:extLst>
                  <a:ext uri="{0D108BD9-81ED-4DB2-BD59-A6C34878D82A}">
                    <a16:rowId xmlns:a16="http://schemas.microsoft.com/office/drawing/2014/main" val="10005"/>
                  </a:ext>
                </a:extLst>
              </a:tr>
              <a:tr h="474257">
                <a:tc>
                  <a:txBody>
                    <a:bodyPr/>
                    <a:lstStyle/>
                    <a:p>
                      <a:r>
                        <a:rPr lang="en-CA" sz="900" dirty="0">
                          <a:solidFill>
                            <a:srgbClr val="002060"/>
                          </a:solidFill>
                        </a:rPr>
                        <a:t>Question Order</a:t>
                      </a:r>
                    </a:p>
                  </a:txBody>
                  <a:tcPr anchor="ctr">
                    <a:solidFill>
                      <a:schemeClr val="bg1">
                        <a:lumMod val="95000"/>
                      </a:schemeClr>
                    </a:solidFill>
                  </a:tcPr>
                </a:tc>
                <a:tc>
                  <a:txBody>
                    <a:bodyPr/>
                    <a:lstStyle/>
                    <a:p>
                      <a:r>
                        <a:rPr lang="en-CA" sz="900" dirty="0">
                          <a:solidFill>
                            <a:srgbClr val="002060"/>
                          </a:solidFill>
                        </a:rPr>
                        <a:t>Question order in</a:t>
                      </a:r>
                      <a:r>
                        <a:rPr lang="en-CA" sz="900" baseline="0" dirty="0">
                          <a:solidFill>
                            <a:srgbClr val="002060"/>
                          </a:solidFill>
                        </a:rPr>
                        <a:t> the preceding report reflects the order in which they appeared in the original questionnaire. </a:t>
                      </a:r>
                      <a:endParaRPr lang="en-CA" sz="900" strike="sngStrike" dirty="0">
                        <a:solidFill>
                          <a:srgbClr val="002060"/>
                        </a:solidFill>
                      </a:endParaRPr>
                    </a:p>
                  </a:txBody>
                  <a:tcPr anchor="ctr">
                    <a:solidFill>
                      <a:schemeClr val="bg1">
                        <a:lumMod val="95000"/>
                      </a:schemeClr>
                    </a:solidFill>
                  </a:tcPr>
                </a:tc>
                <a:extLst>
                  <a:ext uri="{0D108BD9-81ED-4DB2-BD59-A6C34878D82A}">
                    <a16:rowId xmlns:a16="http://schemas.microsoft.com/office/drawing/2014/main" val="10006"/>
                  </a:ext>
                </a:extLst>
              </a:tr>
              <a:tr h="498045">
                <a:tc>
                  <a:txBody>
                    <a:bodyPr/>
                    <a:lstStyle/>
                    <a:p>
                      <a:r>
                        <a:rPr lang="en-CA" sz="900" dirty="0">
                          <a:solidFill>
                            <a:srgbClr val="002060"/>
                          </a:solidFill>
                        </a:rPr>
                        <a:t>Question Content</a:t>
                      </a:r>
                    </a:p>
                  </a:txBody>
                  <a:tcPr anchor="ctr">
                    <a:noFill/>
                  </a:tcPr>
                </a:tc>
                <a:tc>
                  <a:txBody>
                    <a:bodyPr/>
                    <a:lstStyle/>
                    <a:p>
                      <a:r>
                        <a:rPr lang="en-CA" sz="900" dirty="0">
                          <a:solidFill>
                            <a:srgbClr val="002060"/>
                          </a:solidFill>
                        </a:rPr>
                        <a:t>All questions asked are contained in the</a:t>
                      </a:r>
                      <a:r>
                        <a:rPr lang="en-CA" sz="900" baseline="0" dirty="0">
                          <a:solidFill>
                            <a:srgbClr val="002060"/>
                          </a:solidFill>
                        </a:rPr>
                        <a:t> report. </a:t>
                      </a:r>
                      <a:endParaRPr lang="en-CA" sz="900" dirty="0">
                        <a:solidFill>
                          <a:srgbClr val="002060"/>
                        </a:solidFill>
                        <a:latin typeface="+mn-lt"/>
                      </a:endParaRPr>
                    </a:p>
                  </a:txBody>
                  <a:tcPr anchor="ctr">
                    <a:noFill/>
                  </a:tcPr>
                </a:tc>
                <a:extLst>
                  <a:ext uri="{0D108BD9-81ED-4DB2-BD59-A6C34878D82A}">
                    <a16:rowId xmlns:a16="http://schemas.microsoft.com/office/drawing/2014/main" val="10007"/>
                  </a:ext>
                </a:extLst>
              </a:tr>
              <a:tr h="381348">
                <a:tc>
                  <a:txBody>
                    <a:bodyPr/>
                    <a:lstStyle/>
                    <a:p>
                      <a:r>
                        <a:rPr lang="en-CA" sz="900" dirty="0">
                          <a:solidFill>
                            <a:srgbClr val="002060"/>
                          </a:solidFill>
                        </a:rPr>
                        <a:t>Question Wording</a:t>
                      </a:r>
                    </a:p>
                  </a:txBody>
                  <a:tcPr anchor="ctr">
                    <a:solidFill>
                      <a:schemeClr val="bg1">
                        <a:lumMod val="95000"/>
                      </a:schemeClr>
                    </a:solidFill>
                  </a:tcPr>
                </a:tc>
                <a:tc>
                  <a:txBody>
                    <a:bodyPr/>
                    <a:lstStyle/>
                    <a:p>
                      <a:r>
                        <a:rPr lang="en-CA" sz="900" dirty="0">
                          <a:solidFill>
                            <a:srgbClr val="002060"/>
                          </a:solidFill>
                        </a:rPr>
                        <a:t>The questions in</a:t>
                      </a:r>
                      <a:r>
                        <a:rPr lang="en-CA" sz="900" baseline="0" dirty="0">
                          <a:solidFill>
                            <a:srgbClr val="002060"/>
                          </a:solidFill>
                        </a:rPr>
                        <a:t> the preceding report are written exactly as they were asked to individuals.</a:t>
                      </a:r>
                      <a:endParaRPr lang="en-CA" sz="900" dirty="0">
                        <a:solidFill>
                          <a:srgbClr val="002060"/>
                        </a:solidFill>
                      </a:endParaRPr>
                    </a:p>
                  </a:txBody>
                  <a:tcPr anchor="ctr">
                    <a:solidFill>
                      <a:schemeClr val="bg1">
                        <a:lumMod val="95000"/>
                      </a:schemeClr>
                    </a:solidFill>
                  </a:tcPr>
                </a:tc>
                <a:extLst>
                  <a:ext uri="{0D108BD9-81ED-4DB2-BD59-A6C34878D82A}">
                    <a16:rowId xmlns:a16="http://schemas.microsoft.com/office/drawing/2014/main" val="10008"/>
                  </a:ext>
                </a:extLst>
              </a:tr>
              <a:tr h="327068">
                <a:tc>
                  <a:txBody>
                    <a:bodyPr/>
                    <a:lstStyle/>
                    <a:p>
                      <a:r>
                        <a:rPr lang="en-CA" sz="900" dirty="0">
                          <a:solidFill>
                            <a:srgbClr val="002060"/>
                          </a:solidFill>
                        </a:rPr>
                        <a:t>Survey Company</a:t>
                      </a:r>
                    </a:p>
                  </a:txBody>
                  <a:tcPr anchor="ctr">
                    <a:noFill/>
                  </a:tcPr>
                </a:tc>
                <a:tc>
                  <a:txBody>
                    <a:bodyPr/>
                    <a:lstStyle/>
                    <a:p>
                      <a:r>
                        <a:rPr lang="en-CA" sz="900" dirty="0">
                          <a:solidFill>
                            <a:srgbClr val="002060"/>
                          </a:solidFill>
                        </a:rPr>
                        <a:t>Nanos Research</a:t>
                      </a:r>
                    </a:p>
                  </a:txBody>
                  <a:tcPr anchor="ctr">
                    <a:noFill/>
                  </a:tcPr>
                </a:tc>
                <a:extLst>
                  <a:ext uri="{0D108BD9-81ED-4DB2-BD59-A6C34878D82A}">
                    <a16:rowId xmlns:a16="http://schemas.microsoft.com/office/drawing/2014/main" val="10009"/>
                  </a:ext>
                </a:extLst>
              </a:tr>
              <a:tr h="804149">
                <a:tc>
                  <a:txBody>
                    <a:bodyPr/>
                    <a:lstStyle/>
                    <a:p>
                      <a:r>
                        <a:rPr lang="en-CA" sz="900" dirty="0">
                          <a:solidFill>
                            <a:srgbClr val="002060"/>
                          </a:solidFill>
                        </a:rPr>
                        <a:t>Contact</a:t>
                      </a:r>
                    </a:p>
                  </a:txBody>
                  <a:tcPr anchor="ctr">
                    <a:solidFill>
                      <a:schemeClr val="bg1">
                        <a:lumMod val="95000"/>
                      </a:schemeClr>
                    </a:solidFill>
                  </a:tcPr>
                </a:tc>
                <a:tc>
                  <a:txBody>
                    <a:bodyPr/>
                    <a:lstStyle/>
                    <a:p>
                      <a:r>
                        <a:rPr lang="en-CA" sz="900" dirty="0">
                          <a:solidFill>
                            <a:srgbClr val="002060"/>
                          </a:solidFill>
                        </a:rPr>
                        <a:t>Contact Nanos Research for more information</a:t>
                      </a:r>
                      <a:r>
                        <a:rPr lang="en-CA" sz="900" baseline="0" dirty="0">
                          <a:solidFill>
                            <a:srgbClr val="002060"/>
                          </a:solidFill>
                        </a:rPr>
                        <a:t> or with any concerns or questions.</a:t>
                      </a:r>
                    </a:p>
                    <a:p>
                      <a:r>
                        <a:rPr lang="en-CA" sz="900" baseline="0" dirty="0">
                          <a:solidFill>
                            <a:srgbClr val="002060"/>
                          </a:solidFill>
                          <a:hlinkClick r:id="rId2"/>
                        </a:rPr>
                        <a:t>http://www.nanos.co</a:t>
                      </a:r>
                      <a:r>
                        <a:rPr lang="en-CA" sz="900" baseline="0" dirty="0">
                          <a:solidFill>
                            <a:srgbClr val="002060"/>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CA" sz="900" kern="1200" dirty="0">
                          <a:solidFill>
                            <a:srgbClr val="002060"/>
                          </a:solidFill>
                          <a:latin typeface="+mn-lt"/>
                          <a:ea typeface="+mn-ea"/>
                          <a:cs typeface="+mn-cs"/>
                        </a:rPr>
                        <a:t>Telephone: (613) 234-4666 ext. 237</a:t>
                      </a:r>
                    </a:p>
                    <a:p>
                      <a:pPr marL="0" marR="0" indent="0" algn="l" defTabSz="914400" rtl="0" eaLnBrk="1" fontAlgn="auto" latinLnBrk="0" hangingPunct="1">
                        <a:lnSpc>
                          <a:spcPct val="100000"/>
                        </a:lnSpc>
                        <a:spcBef>
                          <a:spcPts val="0"/>
                        </a:spcBef>
                        <a:spcAft>
                          <a:spcPts val="0"/>
                        </a:spcAft>
                        <a:buClrTx/>
                        <a:buSzTx/>
                        <a:buFontTx/>
                        <a:buNone/>
                        <a:tabLst/>
                        <a:defRPr/>
                      </a:pPr>
                      <a:r>
                        <a:rPr lang="en-CA" sz="900" kern="1200" dirty="0">
                          <a:solidFill>
                            <a:srgbClr val="002060"/>
                          </a:solidFill>
                          <a:latin typeface="+mn-lt"/>
                          <a:ea typeface="+mn-ea"/>
                          <a:cs typeface="+mn-cs"/>
                        </a:rPr>
                        <a:t>Email: info@nanosresearch.com.</a:t>
                      </a:r>
                    </a:p>
                  </a:txBody>
                  <a:tcPr anchor="ctr">
                    <a:solidFill>
                      <a:schemeClr val="bg1">
                        <a:lumMod val="95000"/>
                      </a:scheme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270874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txBox="1">
            <a:spLocks/>
          </p:cNvSpPr>
          <p:nvPr/>
        </p:nvSpPr>
        <p:spPr>
          <a:xfrm>
            <a:off x="372236" y="1"/>
            <a:ext cx="5266563"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accent1">
                    <a:lumMod val="50000"/>
                  </a:schemeClr>
                </a:solidFill>
                <a:latin typeface="+mj-lt"/>
                <a:ea typeface="+mj-ea"/>
                <a:cs typeface="+mj-cs"/>
              </a:defRPr>
            </a:lvl1pPr>
          </a:lstStyle>
          <a:p>
            <a:pPr algn="l" defTabSz="913028" fontAlgn="auto">
              <a:spcAft>
                <a:spcPts val="0"/>
              </a:spcAft>
            </a:pPr>
            <a:r>
              <a:rPr lang="en-US" sz="2800" b="1" dirty="0">
                <a:latin typeface="+mn-lt"/>
                <a:ea typeface="Helvetica" charset="0"/>
                <a:cs typeface="Helvetica" charset="0"/>
                <a:sym typeface="Helvetica" charset="0"/>
              </a:rPr>
              <a:t>About</a:t>
            </a:r>
          </a:p>
        </p:txBody>
      </p:sp>
      <p:sp>
        <p:nvSpPr>
          <p:cNvPr id="6" name="TextBox 7"/>
          <p:cNvSpPr txBox="1">
            <a:spLocks noChangeArrowheads="1"/>
          </p:cNvSpPr>
          <p:nvPr/>
        </p:nvSpPr>
        <p:spPr bwMode="auto">
          <a:xfrm>
            <a:off x="1979712" y="4744374"/>
            <a:ext cx="6840760" cy="1755648"/>
          </a:xfrm>
          <a:prstGeom prst="rect">
            <a:avLst/>
          </a:prstGeom>
          <a:noFill/>
          <a:ln w="9525">
            <a:noFill/>
            <a:miter lim="800000"/>
            <a:headEnd/>
            <a:tailEnd/>
          </a:ln>
        </p:spPr>
        <p:txBody>
          <a:bodyPr vert="horz" wrap="square" lIns="64288" tIns="32144" rIns="64288" bIns="32144" numCol="1" anchor="t" anchorCtr="0" compatLnSpc="1">
            <a:prstTxWarp prst="textNoShape">
              <a:avLst/>
            </a:prstTxWarp>
            <a:spAutoFit/>
          </a:bodyPr>
          <a:lstStyle>
            <a:lvl1pPr marL="342900" indent="-342900" algn="l" rtl="0" eaLnBrk="1" fontAlgn="base" hangingPunct="1">
              <a:spcBef>
                <a:spcPct val="20000"/>
              </a:spcBef>
              <a:spcAft>
                <a:spcPct val="0"/>
              </a:spcAft>
              <a:buFont typeface="Arial" pitchFamily="34" charset="0"/>
              <a:buChar char="•"/>
              <a:defRPr sz="3200" kern="1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2">
                    <a:lumMod val="75000"/>
                  </a:schemeClr>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2">
                    <a:lumMod val="75000"/>
                  </a:schemeClr>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2">
                    <a:lumMod val="75000"/>
                  </a:schemeClr>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CA" sz="1200" dirty="0"/>
              <a:t>Nanos is one of North America’s most trusted research and strategy organizations.  Our team of professionals is regularly called upon by senior executives to deliver superior intelligence and market advantage whether it be helping to chart a path forward, managing a reputation or brand risk or understanding the trends that drive success.  Services range from traditional telephone surveys, through to elite in-depth interviews, online research and focus groups.  Nanos clients range from Fortune 500 companies through to leading advocacy groups interested in understanding and shaping the public landscape.  Whether it is understanding your brand or reputation, customer needs and satisfaction, engaging employees or testing new ads or products, Nanos provides insight you can trust.</a:t>
            </a:r>
            <a:endParaRPr lang="en-CA" sz="1200" dirty="0">
              <a:ea typeface="Helvetica Light"/>
              <a:cs typeface="Helvetica Light"/>
              <a:sym typeface="Helvetica Light"/>
            </a:endParaRPr>
          </a:p>
          <a:p>
            <a:endParaRPr lang="en-CA" sz="1200" dirty="0">
              <a:latin typeface="Helvetica Light"/>
              <a:ea typeface="Helvetica Light"/>
              <a:cs typeface="Helvetica Light"/>
              <a:sym typeface="Helvetica Light"/>
            </a:endParaRPr>
          </a:p>
        </p:txBody>
      </p:sp>
      <p:sp>
        <p:nvSpPr>
          <p:cNvPr id="8" name="TextBox 7"/>
          <p:cNvSpPr txBox="1"/>
          <p:nvPr/>
        </p:nvSpPr>
        <p:spPr>
          <a:xfrm>
            <a:off x="1979712" y="2861603"/>
            <a:ext cx="6840760" cy="1754326"/>
          </a:xfrm>
          <a:prstGeom prst="rect">
            <a:avLst/>
          </a:prstGeom>
          <a:noFill/>
        </p:spPr>
        <p:txBody>
          <a:bodyPr wrap="square" rtlCol="0">
            <a:spAutoFit/>
          </a:bodyPr>
          <a:lstStyle/>
          <a:p>
            <a:r>
              <a:rPr lang="en-CA" sz="1200" dirty="0">
                <a:solidFill>
                  <a:schemeClr val="tx2">
                    <a:lumMod val="75000"/>
                  </a:schemeClr>
                </a:solidFill>
                <a:latin typeface="+mn-lt"/>
              </a:rPr>
              <a:t>The American Chamber of Commerce in Canada (AmCham Canada) is a private, non-profit, membership organization that promotes the two-way flow of trade, goods, services and investment between Canada and the United States. AmCham Canada, with seven chapters located throughout Canada, is committed to promoting trade opportunities, advancing economic growth, and facilitating the mobility of people, goods and services across the longest undefended border in the world. AmCham Canada continually strives to promote and foster a positive climate for commerce, trade and investment between the United States and Canada, as well as positive working environment among the business people and professional who facilitate and strengthen economic ties between the two countries.</a:t>
            </a:r>
          </a:p>
          <a:p>
            <a:endParaRPr lang="en-US" sz="1200" dirty="0">
              <a:solidFill>
                <a:schemeClr val="tx2">
                  <a:lumMod val="75000"/>
                </a:schemeClr>
              </a:solidFill>
              <a:latin typeface="+mn-lt"/>
            </a:endParaRPr>
          </a:p>
        </p:txBody>
      </p:sp>
      <p:sp>
        <p:nvSpPr>
          <p:cNvPr id="10" name="TextBox 9"/>
          <p:cNvSpPr txBox="1"/>
          <p:nvPr/>
        </p:nvSpPr>
        <p:spPr>
          <a:xfrm>
            <a:off x="1979712" y="1036395"/>
            <a:ext cx="6840760" cy="1569660"/>
          </a:xfrm>
          <a:prstGeom prst="rect">
            <a:avLst/>
          </a:prstGeom>
          <a:noFill/>
        </p:spPr>
        <p:txBody>
          <a:bodyPr wrap="square" rtlCol="0">
            <a:spAutoFit/>
          </a:bodyPr>
          <a:lstStyle/>
          <a:p>
            <a:r>
              <a:rPr lang="en-CA" sz="1200" dirty="0">
                <a:solidFill>
                  <a:schemeClr val="tx2">
                    <a:lumMod val="75000"/>
                  </a:schemeClr>
                </a:solidFill>
                <a:latin typeface="+mn-lt"/>
              </a:rPr>
              <a:t>PNC offers a wide range of services for customers, from individuals and small businesses, to corporations and government entities, no matter how simple or complicated their needs PNC is sure to have the products, knowledge and resources necessary for financial success.  PNC competes to win in the middle market, where they are one of the leading credit providers to middle market companies across the US. PNC is in the top five syndicators of middle market loan transactions for each of the last five years.  Underpinning their success at building deep and lasting relationships with middle market clients is a breadth of capabilities--including extensive treasury management, capital markets and international banking services--many of which have been tailored specifically for the middle market audience. </a:t>
            </a:r>
            <a:endParaRPr lang="en-US" sz="1200" dirty="0">
              <a:solidFill>
                <a:schemeClr val="tx2">
                  <a:lumMod val="75000"/>
                </a:schemeClr>
              </a:solidFill>
              <a:latin typeface="+mn-lt"/>
            </a:endParaRPr>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237" y="1067962"/>
            <a:ext cx="1506525" cy="150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196" y="2935233"/>
            <a:ext cx="1424682" cy="1424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r="75758"/>
          <a:stretch/>
        </p:blipFill>
        <p:spPr>
          <a:xfrm>
            <a:off x="542312" y="4833202"/>
            <a:ext cx="1336450" cy="1367059"/>
          </a:xfrm>
          <a:prstGeom prst="rect">
            <a:avLst/>
          </a:prstGeom>
        </p:spPr>
      </p:pic>
    </p:spTree>
    <p:extLst>
      <p:ext uri="{BB962C8B-B14F-4D97-AF65-F5344CB8AC3E}">
        <p14:creationId xmlns:p14="http://schemas.microsoft.com/office/powerpoint/2010/main" val="3410238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txBox="1">
            <a:spLocks/>
          </p:cNvSpPr>
          <p:nvPr/>
        </p:nvSpPr>
        <p:spPr>
          <a:xfrm>
            <a:off x="8229600" y="6356350"/>
            <a:ext cx="609600" cy="365125"/>
          </a:xfrm>
          <a:prstGeom prst="rect">
            <a:avLst/>
          </a:prstGeom>
        </p:spPr>
        <p:txBody>
          <a:bodyPr vert="horz" lIns="91440" tIns="45720" rIns="91440" bIns="45720" rtlCol="0" anchor="ctr"/>
          <a:lstStyle>
            <a:defPPr>
              <a:defRPr lang="en-CA"/>
            </a:defPPr>
            <a:lvl1pPr algn="r" rtl="0" fontAlgn="auto">
              <a:spcBef>
                <a:spcPts val="0"/>
              </a:spcBef>
              <a:spcAft>
                <a:spcPts val="0"/>
              </a:spcAft>
              <a:defRPr sz="1600" kern="1200">
                <a:solidFill>
                  <a:schemeClr val="bg1">
                    <a:lumMod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CCBEA7BD-2368-44CB-8423-B071BE31EC1E}" type="slidenum">
              <a:rPr lang="en-CA" sz="2400" smtClean="0">
                <a:solidFill>
                  <a:schemeClr val="bg1">
                    <a:lumMod val="50000"/>
                  </a:schemeClr>
                </a:solidFill>
              </a:rPr>
              <a:pPr/>
              <a:t>3</a:t>
            </a:fld>
            <a:endParaRPr lang="en-CA" sz="2400" dirty="0">
              <a:solidFill>
                <a:schemeClr val="bg1">
                  <a:lumMod val="50000"/>
                </a:schemeClr>
              </a:solidFill>
            </a:endParaRPr>
          </a:p>
        </p:txBody>
      </p:sp>
      <p:sp>
        <p:nvSpPr>
          <p:cNvPr id="11" name="Content Placeholder 2">
            <a:extLst>
              <a:ext uri="{FF2B5EF4-FFF2-40B4-BE49-F238E27FC236}">
                <a16:creationId xmlns:a16="http://schemas.microsoft.com/office/drawing/2014/main" id="{42FA5BDD-4BD1-3F42-86F7-BD15CF488DB3}"/>
              </a:ext>
            </a:extLst>
          </p:cNvPr>
          <p:cNvSpPr txBox="1">
            <a:spLocks/>
          </p:cNvSpPr>
          <p:nvPr/>
        </p:nvSpPr>
        <p:spPr>
          <a:xfrm>
            <a:off x="146515" y="0"/>
            <a:ext cx="6290827" cy="795576"/>
          </a:xfrm>
          <a:prstGeom prst="rect">
            <a:avLst/>
          </a:prstGeom>
          <a:ln>
            <a:noFill/>
          </a:ln>
        </p:spPr>
        <p:txBody>
          <a:bodyPr anchor="ctr">
            <a:normAutofit/>
          </a:bodyPr>
          <a:lstStyle>
            <a:lvl1pPr marL="342900" indent="-342900" algn="l" rtl="0" eaLnBrk="1" fontAlgn="base" hangingPunct="1">
              <a:spcBef>
                <a:spcPct val="20000"/>
              </a:spcBef>
              <a:spcAft>
                <a:spcPct val="0"/>
              </a:spcAft>
              <a:buFont typeface="Arial" pitchFamily="34" charset="0"/>
              <a:buChar char="•"/>
              <a:defRPr sz="3200" kern="1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2">
                    <a:lumMod val="75000"/>
                  </a:schemeClr>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2">
                    <a:lumMod val="75000"/>
                  </a:schemeClr>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2">
                    <a:lumMod val="75000"/>
                  </a:schemeClr>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fr-CA" sz="2400" b="1" dirty="0" err="1"/>
              <a:t>Amcham</a:t>
            </a:r>
            <a:r>
              <a:rPr lang="fr-CA" sz="2400" b="1" dirty="0"/>
              <a:t>-Nanos US business sentiment </a:t>
            </a:r>
            <a:r>
              <a:rPr lang="fr-CA" sz="2400" b="1" dirty="0" err="1"/>
              <a:t>tracking</a:t>
            </a:r>
            <a:endParaRPr lang="fr-CA" sz="2400" b="1" dirty="0"/>
          </a:p>
        </p:txBody>
      </p:sp>
      <p:graphicFrame>
        <p:nvGraphicFramePr>
          <p:cNvPr id="6" name="Chart 5">
            <a:extLst>
              <a:ext uri="{FF2B5EF4-FFF2-40B4-BE49-F238E27FC236}">
                <a16:creationId xmlns:a16="http://schemas.microsoft.com/office/drawing/2014/main" id="{A91EEFCB-B323-4CA5-8609-2FF1D3F6171E}"/>
              </a:ext>
            </a:extLst>
          </p:cNvPr>
          <p:cNvGraphicFramePr/>
          <p:nvPr>
            <p:extLst>
              <p:ext uri="{D42A27DB-BD31-4B8C-83A1-F6EECF244321}">
                <p14:modId xmlns:p14="http://schemas.microsoft.com/office/powerpoint/2010/main" val="3108315385"/>
              </p:ext>
            </p:extLst>
          </p:nvPr>
        </p:nvGraphicFramePr>
        <p:xfrm>
          <a:off x="4074353" y="1306385"/>
          <a:ext cx="4831824" cy="481090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681726" y="937052"/>
            <a:ext cx="4032448" cy="369332"/>
          </a:xfrm>
          <a:prstGeom prst="rect">
            <a:avLst/>
          </a:prstGeom>
          <a:noFill/>
        </p:spPr>
        <p:txBody>
          <a:bodyPr wrap="square" rtlCol="0">
            <a:spAutoFit/>
          </a:bodyPr>
          <a:lstStyle/>
          <a:p>
            <a:pPr indent="0" algn="ctr">
              <a:buNone/>
            </a:pPr>
            <a:r>
              <a:rPr lang="fr-CA" b="1" dirty="0">
                <a:solidFill>
                  <a:schemeClr val="tx2">
                    <a:lumMod val="75000"/>
                  </a:schemeClr>
                </a:solidFill>
                <a:latin typeface="+mn-lt"/>
              </a:rPr>
              <a:t>US Executive Index Scores</a:t>
            </a:r>
            <a:endParaRPr lang="en-CA" b="1" dirty="0" err="1">
              <a:solidFill>
                <a:schemeClr val="tx2">
                  <a:lumMod val="75000"/>
                </a:schemeClr>
              </a:solidFill>
              <a:latin typeface="+mn-lt"/>
            </a:endParaRPr>
          </a:p>
        </p:txBody>
      </p:sp>
      <p:sp>
        <p:nvSpPr>
          <p:cNvPr id="9" name="Footer Placeholder 8"/>
          <p:cNvSpPr txBox="1">
            <a:spLocks/>
          </p:cNvSpPr>
          <p:nvPr/>
        </p:nvSpPr>
        <p:spPr>
          <a:xfrm>
            <a:off x="152400" y="6324600"/>
            <a:ext cx="8077200" cy="365125"/>
          </a:xfrm>
          <a:prstGeom prst="rect">
            <a:avLst/>
          </a:prstGeom>
          <a:noFill/>
        </p:spPr>
        <p:txBody>
          <a:bodyPr/>
          <a:lstStyle>
            <a:defPPr>
              <a:defRPr lang="en-CA"/>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en-CA" sz="1200" dirty="0">
                <a:solidFill>
                  <a:schemeClr val="bg1">
                    <a:lumMod val="50000"/>
                  </a:schemeClr>
                </a:solidFill>
                <a:latin typeface="+mn-lt"/>
              </a:rPr>
              <a:t>Source: AmCham/Nanos Research, online survey of 51 major US businesses in Canada between October 31</a:t>
            </a:r>
            <a:r>
              <a:rPr lang="en-CA" sz="1200" baseline="30000" dirty="0">
                <a:solidFill>
                  <a:schemeClr val="bg1">
                    <a:lumMod val="50000"/>
                  </a:schemeClr>
                </a:solidFill>
                <a:latin typeface="+mn-lt"/>
              </a:rPr>
              <a:t>st</a:t>
            </a:r>
            <a:r>
              <a:rPr lang="en-CA" sz="1200" dirty="0">
                <a:solidFill>
                  <a:schemeClr val="bg1">
                    <a:lumMod val="50000"/>
                  </a:schemeClr>
                </a:solidFill>
                <a:latin typeface="+mn-lt"/>
              </a:rPr>
              <a:t> and November 28</a:t>
            </a:r>
            <a:r>
              <a:rPr lang="en-CA" sz="1200" baseline="30000" dirty="0">
                <a:solidFill>
                  <a:schemeClr val="bg1">
                    <a:lumMod val="50000"/>
                  </a:schemeClr>
                </a:solidFill>
                <a:latin typeface="+mn-lt"/>
              </a:rPr>
              <a:t>th</a:t>
            </a:r>
            <a:r>
              <a:rPr lang="en-CA" sz="1200" dirty="0">
                <a:solidFill>
                  <a:schemeClr val="bg1">
                    <a:lumMod val="50000"/>
                  </a:schemeClr>
                </a:solidFill>
                <a:latin typeface="+mn-lt"/>
              </a:rPr>
              <a:t>, 2018. </a:t>
            </a:r>
          </a:p>
        </p:txBody>
      </p:sp>
      <p:sp>
        <p:nvSpPr>
          <p:cNvPr id="8" name="Content Placeholder 5">
            <a:extLst>
              <a:ext uri="{FF2B5EF4-FFF2-40B4-BE49-F238E27FC236}">
                <a16:creationId xmlns:a16="http://schemas.microsoft.com/office/drawing/2014/main" id="{3D0A0AF1-421F-441C-BA1F-16B614A800AD}"/>
              </a:ext>
            </a:extLst>
          </p:cNvPr>
          <p:cNvSpPr txBox="1">
            <a:spLocks/>
          </p:cNvSpPr>
          <p:nvPr/>
        </p:nvSpPr>
        <p:spPr>
          <a:xfrm>
            <a:off x="304800" y="1052737"/>
            <a:ext cx="3608845" cy="4954824"/>
          </a:xfrm>
          <a:prstGeom prst="rect">
            <a:avLst/>
          </a:prstGeom>
        </p:spPr>
        <p:txBody>
          <a:bodyPr>
            <a:noAutofit/>
          </a:bodyPr>
          <a:lstStyle>
            <a:lvl1pPr marL="342900" indent="-342900" algn="l" rtl="0" eaLnBrk="1" fontAlgn="base" hangingPunct="1">
              <a:spcBef>
                <a:spcPct val="20000"/>
              </a:spcBef>
              <a:spcAft>
                <a:spcPct val="0"/>
              </a:spcAft>
              <a:buFont typeface="Arial" pitchFamily="34" charset="0"/>
              <a:buChar char="•"/>
              <a:defRPr sz="3200" kern="1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2">
                    <a:lumMod val="75000"/>
                  </a:schemeClr>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2">
                    <a:lumMod val="75000"/>
                  </a:schemeClr>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2">
                    <a:lumMod val="75000"/>
                  </a:schemeClr>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Font typeface="Arial" pitchFamily="34" charset="0"/>
              <a:buNone/>
            </a:pPr>
            <a:r>
              <a:rPr lang="en-CA" sz="1500" b="1" dirty="0"/>
              <a:t>The </a:t>
            </a:r>
            <a:r>
              <a:rPr lang="en-CA" sz="1500" b="1" dirty="0" err="1"/>
              <a:t>Amcham</a:t>
            </a:r>
            <a:r>
              <a:rPr lang="en-CA" sz="1500" b="1" dirty="0"/>
              <a:t>-Nanos American Investment in Canada Index (ANAIC Index) has dropped from 69 to 57 points out of 100 since July 2017.</a:t>
            </a:r>
          </a:p>
          <a:p>
            <a:pPr marL="0" indent="0">
              <a:spcAft>
                <a:spcPts val="600"/>
              </a:spcAft>
              <a:buFont typeface="Arial" pitchFamily="34" charset="0"/>
              <a:buNone/>
            </a:pPr>
            <a:r>
              <a:rPr lang="en-CA" sz="1500" dirty="0"/>
              <a:t>In a post USMCA environment, participating US businesses in Canada have a positive outlook on their own company’s performance in Canada but have a noticeably less positive view on the investment climate in Canada and on the future strength of the Canadian economy. </a:t>
            </a:r>
          </a:p>
          <a:p>
            <a:pPr marL="0" indent="0">
              <a:spcAft>
                <a:spcPts val="600"/>
              </a:spcAft>
              <a:buFont typeface="Arial" pitchFamily="34" charset="0"/>
              <a:buNone/>
            </a:pPr>
            <a:r>
              <a:rPr lang="en-CA" sz="1500" dirty="0">
                <a:solidFill>
                  <a:srgbClr val="1F497D">
                    <a:lumMod val="75000"/>
                  </a:srgbClr>
                </a:solidFill>
                <a:ea typeface="Helvetica Light"/>
                <a:cs typeface="Helvetica Light"/>
                <a:sym typeface="Helvetica Light"/>
              </a:rPr>
              <a:t>The findings presented in this report are based on the compiled views of 51 US businesses operating in Canada. The 51 participating business have an estimated $19.4B CAN in combined Canadian revenue.</a:t>
            </a:r>
            <a:endParaRPr lang="en-CA" sz="1500" dirty="0">
              <a:solidFill>
                <a:srgbClr val="1F497D">
                  <a:lumMod val="75000"/>
                </a:srgbClr>
              </a:solidFill>
            </a:endParaRPr>
          </a:p>
          <a:p>
            <a:pPr marL="0" lvl="0" indent="0">
              <a:buNone/>
            </a:pPr>
            <a:r>
              <a:rPr lang="en-CA" sz="1500" dirty="0">
                <a:solidFill>
                  <a:srgbClr val="1F497D">
                    <a:lumMod val="75000"/>
                  </a:srgbClr>
                </a:solidFill>
              </a:rPr>
              <a:t>The data presented in this research is part of a joint project by AmCham Canada and Nanos Research, presented by PNC Bank. </a:t>
            </a:r>
          </a:p>
          <a:p>
            <a:pPr marL="0" indent="0">
              <a:spcAft>
                <a:spcPts val="600"/>
              </a:spcAft>
              <a:buFont typeface="Arial" pitchFamily="34" charset="0"/>
              <a:buNone/>
            </a:pPr>
            <a:endParaRPr lang="fr-CA" sz="1200" dirty="0"/>
          </a:p>
          <a:p>
            <a:pPr marL="0" indent="0">
              <a:spcAft>
                <a:spcPts val="600"/>
              </a:spcAft>
              <a:buFont typeface="Arial" pitchFamily="34" charset="0"/>
              <a:buNone/>
            </a:pPr>
            <a:endParaRPr lang="en-CA" sz="1200" dirty="0"/>
          </a:p>
        </p:txBody>
      </p:sp>
    </p:spTree>
    <p:extLst>
      <p:ext uri="{BB962C8B-B14F-4D97-AF65-F5344CB8AC3E}">
        <p14:creationId xmlns:p14="http://schemas.microsoft.com/office/powerpoint/2010/main" val="398142955"/>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p:cNvSpPr txBox="1">
            <a:spLocks/>
          </p:cNvSpPr>
          <p:nvPr/>
        </p:nvSpPr>
        <p:spPr bwMode="auto">
          <a:xfrm>
            <a:off x="347550" y="0"/>
            <a:ext cx="529125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400" kern="1200">
                <a:solidFill>
                  <a:schemeClr val="tx2">
                    <a:lumMod val="75000"/>
                  </a:schemeClr>
                </a:solidFill>
                <a:latin typeface="+mj-lt"/>
                <a:ea typeface="+mj-ea"/>
                <a:cs typeface="+mj-cs"/>
              </a:defRPr>
            </a:lvl1pPr>
            <a:lvl2pPr algn="ctr" rtl="0" eaLnBrk="1" fontAlgn="base" hangingPunct="1">
              <a:spcBef>
                <a:spcPct val="0"/>
              </a:spcBef>
              <a:spcAft>
                <a:spcPct val="0"/>
              </a:spcAft>
              <a:defRPr sz="4400">
                <a:solidFill>
                  <a:schemeClr val="tx1"/>
                </a:solidFill>
                <a:latin typeface="Helvetica" pitchFamily="34" charset="0"/>
              </a:defRPr>
            </a:lvl2pPr>
            <a:lvl3pPr algn="ctr" rtl="0" eaLnBrk="1" fontAlgn="base" hangingPunct="1">
              <a:spcBef>
                <a:spcPct val="0"/>
              </a:spcBef>
              <a:spcAft>
                <a:spcPct val="0"/>
              </a:spcAft>
              <a:defRPr sz="4400">
                <a:solidFill>
                  <a:schemeClr val="tx1"/>
                </a:solidFill>
                <a:latin typeface="Helvetica" pitchFamily="34" charset="0"/>
              </a:defRPr>
            </a:lvl3pPr>
            <a:lvl4pPr algn="ctr" rtl="0" eaLnBrk="1" fontAlgn="base" hangingPunct="1">
              <a:spcBef>
                <a:spcPct val="0"/>
              </a:spcBef>
              <a:spcAft>
                <a:spcPct val="0"/>
              </a:spcAft>
              <a:defRPr sz="4400">
                <a:solidFill>
                  <a:schemeClr val="tx1"/>
                </a:solidFill>
                <a:latin typeface="Helvetica" pitchFamily="34" charset="0"/>
              </a:defRPr>
            </a:lvl4pPr>
            <a:lvl5pPr algn="ctr" rtl="0" eaLnBrk="1" fontAlgn="base" hangingPunct="1">
              <a:spcBef>
                <a:spcPct val="0"/>
              </a:spcBef>
              <a:spcAft>
                <a:spcPct val="0"/>
              </a:spcAft>
              <a:defRPr sz="4400">
                <a:solidFill>
                  <a:schemeClr val="tx1"/>
                </a:solidFill>
                <a:latin typeface="Helvetica" pitchFamily="34" charset="0"/>
              </a:defRPr>
            </a:lvl5pPr>
            <a:lvl6pPr marL="457200" algn="ctr" rtl="0" eaLnBrk="1" fontAlgn="base" hangingPunct="1">
              <a:spcBef>
                <a:spcPct val="0"/>
              </a:spcBef>
              <a:spcAft>
                <a:spcPct val="0"/>
              </a:spcAft>
              <a:defRPr sz="4400">
                <a:solidFill>
                  <a:schemeClr val="tx1"/>
                </a:solidFill>
                <a:latin typeface="Helvetica" pitchFamily="34" charset="0"/>
              </a:defRPr>
            </a:lvl6pPr>
            <a:lvl7pPr marL="914400" algn="ctr" rtl="0" eaLnBrk="1" fontAlgn="base" hangingPunct="1">
              <a:spcBef>
                <a:spcPct val="0"/>
              </a:spcBef>
              <a:spcAft>
                <a:spcPct val="0"/>
              </a:spcAft>
              <a:defRPr sz="4400">
                <a:solidFill>
                  <a:schemeClr val="tx1"/>
                </a:solidFill>
                <a:latin typeface="Helvetica" pitchFamily="34" charset="0"/>
              </a:defRPr>
            </a:lvl7pPr>
            <a:lvl8pPr marL="1371600" algn="ctr" rtl="0" eaLnBrk="1" fontAlgn="base" hangingPunct="1">
              <a:spcBef>
                <a:spcPct val="0"/>
              </a:spcBef>
              <a:spcAft>
                <a:spcPct val="0"/>
              </a:spcAft>
              <a:defRPr sz="4400">
                <a:solidFill>
                  <a:schemeClr val="tx1"/>
                </a:solidFill>
                <a:latin typeface="Helvetica" pitchFamily="34" charset="0"/>
              </a:defRPr>
            </a:lvl8pPr>
            <a:lvl9pPr marL="1828800" algn="ctr" rtl="0" eaLnBrk="1" fontAlgn="base" hangingPunct="1">
              <a:spcBef>
                <a:spcPct val="0"/>
              </a:spcBef>
              <a:spcAft>
                <a:spcPct val="0"/>
              </a:spcAft>
              <a:defRPr sz="4400">
                <a:solidFill>
                  <a:schemeClr val="tx1"/>
                </a:solidFill>
                <a:latin typeface="Helvetica" pitchFamily="34" charset="0"/>
              </a:defRPr>
            </a:lvl9pPr>
          </a:lstStyle>
          <a:p>
            <a:pPr algn="l" defTabSz="912813"/>
            <a:r>
              <a:rPr lang="en-CA" sz="3200" b="1" dirty="0">
                <a:sym typeface="Helvetica" pitchFamily="34" charset="0"/>
              </a:rPr>
              <a:t>Tabulations</a:t>
            </a:r>
          </a:p>
        </p:txBody>
      </p:sp>
      <p:pic>
        <p:nvPicPr>
          <p:cNvPr id="14" name="Picture 13" descr="Picture of a calculator on a graph. "/>
          <p:cNvPicPr>
            <a:picLocks noChangeAspect="1"/>
          </p:cNvPicPr>
          <p:nvPr/>
        </p:nvPicPr>
        <p:blipFill rotWithShape="1">
          <a:blip r:embed="rId3" cstate="print">
            <a:duotone>
              <a:schemeClr val="accent1">
                <a:shade val="45000"/>
                <a:satMod val="135000"/>
              </a:schemeClr>
              <a:prstClr val="white"/>
            </a:duotone>
          </a:blip>
          <a:srcRect t="7819" r="9094"/>
          <a:stretch/>
        </p:blipFill>
        <p:spPr>
          <a:xfrm>
            <a:off x="-1" y="838200"/>
            <a:ext cx="9144001" cy="6019800"/>
          </a:xfrm>
          <a:prstGeom prst="rect">
            <a:avLst/>
          </a:prstGeom>
        </p:spPr>
      </p:pic>
    </p:spTree>
    <p:extLst>
      <p:ext uri="{BB962C8B-B14F-4D97-AF65-F5344CB8AC3E}">
        <p14:creationId xmlns:p14="http://schemas.microsoft.com/office/powerpoint/2010/main" val="123054039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74680A6-F48B-4E8E-A35A-2B2119E9247E}" type="slidenum">
              <a:rPr lang="en-CA" smtClean="0">
                <a:solidFill>
                  <a:prstClr val="black">
                    <a:tint val="75000"/>
                  </a:prstClr>
                </a:solidFill>
              </a:rPr>
              <a:pPr>
                <a:defRPr/>
              </a:pPr>
              <a:t>4</a:t>
            </a:fld>
            <a:endParaRPr lang="en-CA">
              <a:solidFill>
                <a:prstClr val="black">
                  <a:tint val="75000"/>
                </a:prstClr>
              </a:solidFill>
            </a:endParaRPr>
          </a:p>
        </p:txBody>
      </p:sp>
      <p:sp>
        <p:nvSpPr>
          <p:cNvPr id="4" name="Content Placeholder 5">
            <a:extLst>
              <a:ext uri="{FF2B5EF4-FFF2-40B4-BE49-F238E27FC236}">
                <a16:creationId xmlns:a16="http://schemas.microsoft.com/office/drawing/2014/main" id="{67982FF4-D5AB-4031-81D0-0AD6B4F07802}"/>
              </a:ext>
            </a:extLst>
          </p:cNvPr>
          <p:cNvSpPr txBox="1">
            <a:spLocks/>
          </p:cNvSpPr>
          <p:nvPr/>
        </p:nvSpPr>
        <p:spPr>
          <a:xfrm>
            <a:off x="182960" y="82357"/>
            <a:ext cx="7848816" cy="576064"/>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2">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Font typeface="Arial" pitchFamily="34" charset="0"/>
              <a:buNone/>
            </a:pPr>
            <a:r>
              <a:rPr lang="en-CA" b="1" dirty="0"/>
              <a:t>At a glance – Question Data</a:t>
            </a:r>
          </a:p>
        </p:txBody>
      </p:sp>
      <p:graphicFrame>
        <p:nvGraphicFramePr>
          <p:cNvPr id="5" name="Table 4">
            <a:extLst>
              <a:ext uri="{FF2B5EF4-FFF2-40B4-BE49-F238E27FC236}">
                <a16:creationId xmlns:a16="http://schemas.microsoft.com/office/drawing/2014/main" id="{5F09E53A-C3A2-492A-A8F7-3CC019C19CCD}"/>
              </a:ext>
            </a:extLst>
          </p:cNvPr>
          <p:cNvGraphicFramePr>
            <a:graphicFrameLocks noGrp="1"/>
          </p:cNvGraphicFramePr>
          <p:nvPr>
            <p:extLst>
              <p:ext uri="{D42A27DB-BD31-4B8C-83A1-F6EECF244321}">
                <p14:modId xmlns:p14="http://schemas.microsoft.com/office/powerpoint/2010/main" val="491020761"/>
              </p:ext>
            </p:extLst>
          </p:nvPr>
        </p:nvGraphicFramePr>
        <p:xfrm>
          <a:off x="4407411" y="1124754"/>
          <a:ext cx="4611940" cy="4754880"/>
        </p:xfrm>
        <a:graphic>
          <a:graphicData uri="http://schemas.openxmlformats.org/drawingml/2006/table">
            <a:tbl>
              <a:tblPr firstRow="1" bandRow="1">
                <a:tableStyleId>{5C22544A-7EE6-4342-B048-85BDC9FD1C3A}</a:tableStyleId>
              </a:tblPr>
              <a:tblGrid>
                <a:gridCol w="1810479">
                  <a:extLst>
                    <a:ext uri="{9D8B030D-6E8A-4147-A177-3AD203B41FA5}">
                      <a16:colId xmlns:a16="http://schemas.microsoft.com/office/drawing/2014/main" val="20000"/>
                    </a:ext>
                  </a:extLst>
                </a:gridCol>
                <a:gridCol w="987511">
                  <a:extLst>
                    <a:ext uri="{9D8B030D-6E8A-4147-A177-3AD203B41FA5}">
                      <a16:colId xmlns:a16="http://schemas.microsoft.com/office/drawing/2014/main" val="20001"/>
                    </a:ext>
                  </a:extLst>
                </a:gridCol>
                <a:gridCol w="932694">
                  <a:extLst>
                    <a:ext uri="{9D8B030D-6E8A-4147-A177-3AD203B41FA5}">
                      <a16:colId xmlns:a16="http://schemas.microsoft.com/office/drawing/2014/main" val="20002"/>
                    </a:ext>
                  </a:extLst>
                </a:gridCol>
                <a:gridCol w="881256">
                  <a:extLst>
                    <a:ext uri="{9D8B030D-6E8A-4147-A177-3AD203B41FA5}">
                      <a16:colId xmlns:a16="http://schemas.microsoft.com/office/drawing/2014/main" val="20003"/>
                    </a:ext>
                  </a:extLst>
                </a:gridCol>
              </a:tblGrid>
              <a:tr h="231115">
                <a:tc gridSpan="4">
                  <a:txBody>
                    <a:bodyPr/>
                    <a:lstStyle/>
                    <a:p>
                      <a:r>
                        <a:rPr lang="en-US" sz="1400" dirty="0">
                          <a:solidFill>
                            <a:schemeClr val="tx2">
                              <a:lumMod val="75000"/>
                            </a:schemeClr>
                          </a:solidFill>
                          <a:latin typeface="+mn-lt"/>
                        </a:rPr>
                        <a:t>Expectations for the</a:t>
                      </a:r>
                      <a:r>
                        <a:rPr lang="en-US" sz="1400" baseline="0" dirty="0">
                          <a:solidFill>
                            <a:schemeClr val="tx2">
                              <a:lumMod val="75000"/>
                            </a:schemeClr>
                          </a:solidFill>
                          <a:latin typeface="+mn-lt"/>
                        </a:rPr>
                        <a:t> next six months…</a:t>
                      </a:r>
                      <a:endParaRPr lang="en-US" sz="1400" dirty="0">
                        <a:solidFill>
                          <a:schemeClr val="tx2">
                            <a:lumMod val="75000"/>
                          </a:schemeClr>
                        </a:solidFill>
                        <a:latin typeface="+mn-lt"/>
                      </a:endParaRPr>
                    </a:p>
                  </a:txBody>
                  <a:tcPr anchor="b">
                    <a:solidFill>
                      <a:schemeClr val="bg1">
                        <a:lumMod val="95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851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2">
                              <a:lumMod val="75000"/>
                            </a:schemeClr>
                          </a:solidFill>
                          <a:latin typeface="+mn-lt"/>
                        </a:rPr>
                        <a:t>Will</a:t>
                      </a:r>
                      <a:r>
                        <a:rPr lang="en-US" sz="1400" b="1" baseline="0" dirty="0">
                          <a:solidFill>
                            <a:schemeClr val="tx2">
                              <a:lumMod val="75000"/>
                            </a:schemeClr>
                          </a:solidFill>
                          <a:latin typeface="+mn-lt"/>
                        </a:rPr>
                        <a:t> the n</a:t>
                      </a:r>
                      <a:r>
                        <a:rPr lang="en-US" sz="1400" b="1" dirty="0">
                          <a:solidFill>
                            <a:schemeClr val="tx2">
                              <a:lumMod val="75000"/>
                            </a:schemeClr>
                          </a:solidFill>
                          <a:latin typeface="+mn-lt"/>
                        </a:rPr>
                        <a:t>umber of</a:t>
                      </a:r>
                      <a:r>
                        <a:rPr lang="en-US" sz="1400" b="1" baseline="0" dirty="0">
                          <a:solidFill>
                            <a:schemeClr val="tx2">
                              <a:lumMod val="75000"/>
                            </a:schemeClr>
                          </a:solidFill>
                          <a:latin typeface="+mn-lt"/>
                        </a:rPr>
                        <a:t> people the firm employs…</a:t>
                      </a:r>
                      <a:endParaRPr lang="en-US" sz="1400" b="1" dirty="0">
                        <a:solidFill>
                          <a:schemeClr val="tx2">
                            <a:lumMod val="75000"/>
                          </a:schemeClr>
                        </a:solidFill>
                        <a:latin typeface="+mn-lt"/>
                      </a:endParaRPr>
                    </a:p>
                  </a:txBody>
                  <a:tcPr anchor="b">
                    <a:solidFill>
                      <a:schemeClr val="bg1">
                        <a:lumMod val="95000"/>
                      </a:schemeClr>
                    </a:solidFill>
                  </a:tcPr>
                </a:tc>
                <a:tc>
                  <a:txBody>
                    <a:bodyPr/>
                    <a:lstStyle/>
                    <a:p>
                      <a:pPr algn="ctr"/>
                      <a:r>
                        <a:rPr lang="en-US" sz="1200" b="1" dirty="0">
                          <a:solidFill>
                            <a:schemeClr val="tx2">
                              <a:lumMod val="75000"/>
                            </a:schemeClr>
                          </a:solidFill>
                          <a:latin typeface="+mn-lt"/>
                        </a:rPr>
                        <a:t>Increase</a:t>
                      </a:r>
                    </a:p>
                  </a:txBody>
                  <a:tcPr anchor="ctr">
                    <a:solidFill>
                      <a:schemeClr val="bg1">
                        <a:lumMod val="95000"/>
                      </a:schemeClr>
                    </a:solidFill>
                  </a:tcPr>
                </a:tc>
                <a:tc>
                  <a:txBody>
                    <a:bodyPr/>
                    <a:lstStyle/>
                    <a:p>
                      <a:pPr algn="ctr"/>
                      <a:r>
                        <a:rPr lang="en-US" sz="1200" b="1" dirty="0">
                          <a:solidFill>
                            <a:schemeClr val="tx2">
                              <a:lumMod val="75000"/>
                            </a:schemeClr>
                          </a:solidFill>
                          <a:latin typeface="+mn-lt"/>
                        </a:rPr>
                        <a:t>Remain the same</a:t>
                      </a:r>
                    </a:p>
                  </a:txBody>
                  <a:tcPr anchor="ctr">
                    <a:solidFill>
                      <a:schemeClr val="bg1">
                        <a:lumMod val="95000"/>
                      </a:schemeClr>
                    </a:solidFill>
                  </a:tcPr>
                </a:tc>
                <a:tc>
                  <a:txBody>
                    <a:bodyPr/>
                    <a:lstStyle/>
                    <a:p>
                      <a:pPr algn="ctr"/>
                      <a:r>
                        <a:rPr lang="en-US" sz="1200" b="1" dirty="0">
                          <a:solidFill>
                            <a:schemeClr val="tx2">
                              <a:lumMod val="75000"/>
                            </a:schemeClr>
                          </a:solidFill>
                          <a:latin typeface="+mn-lt"/>
                        </a:rPr>
                        <a:t>Decrease</a:t>
                      </a:r>
                    </a:p>
                  </a:txBody>
                  <a:tcPr anchor="ctr">
                    <a:solidFill>
                      <a:schemeClr val="bg1">
                        <a:lumMod val="95000"/>
                      </a:schemeClr>
                    </a:solidFill>
                  </a:tcPr>
                </a:tc>
                <a:extLst>
                  <a:ext uri="{0D108BD9-81ED-4DB2-BD59-A6C34878D82A}">
                    <a16:rowId xmlns:a16="http://schemas.microsoft.com/office/drawing/2014/main" val="10001"/>
                  </a:ext>
                </a:extLst>
              </a:tr>
              <a:tr h="231115">
                <a:tc>
                  <a:txBody>
                    <a:bodyPr/>
                    <a:lstStyle/>
                    <a:p>
                      <a:r>
                        <a:rPr lang="en-US" sz="1400" dirty="0">
                          <a:solidFill>
                            <a:schemeClr val="tx2">
                              <a:lumMod val="75000"/>
                            </a:schemeClr>
                          </a:solidFill>
                        </a:rPr>
                        <a:t>December 2018</a:t>
                      </a:r>
                    </a:p>
                  </a:txBody>
                  <a:tcPr anchor="ctr">
                    <a:noFill/>
                  </a:tcPr>
                </a:tc>
                <a:tc>
                  <a:txBody>
                    <a:bodyPr/>
                    <a:lstStyle/>
                    <a:p>
                      <a:pPr algn="ctr"/>
                      <a:r>
                        <a:rPr lang="en-US" sz="1400" dirty="0">
                          <a:solidFill>
                            <a:schemeClr val="tx2">
                              <a:lumMod val="75000"/>
                            </a:schemeClr>
                          </a:solidFill>
                        </a:rPr>
                        <a:t>54.9%</a:t>
                      </a:r>
                    </a:p>
                  </a:txBody>
                  <a:tcPr anchor="ctr">
                    <a:noFill/>
                  </a:tcPr>
                </a:tc>
                <a:tc>
                  <a:txBody>
                    <a:bodyPr/>
                    <a:lstStyle/>
                    <a:p>
                      <a:pPr algn="ctr"/>
                      <a:r>
                        <a:rPr lang="en-US" sz="1400" dirty="0">
                          <a:solidFill>
                            <a:schemeClr val="tx2">
                              <a:lumMod val="75000"/>
                            </a:schemeClr>
                          </a:solidFill>
                        </a:rPr>
                        <a:t>31.4%</a:t>
                      </a:r>
                    </a:p>
                  </a:txBody>
                  <a:tcPr anchor="ctr">
                    <a:noFill/>
                  </a:tcPr>
                </a:tc>
                <a:tc>
                  <a:txBody>
                    <a:bodyPr/>
                    <a:lstStyle/>
                    <a:p>
                      <a:pPr algn="ctr"/>
                      <a:r>
                        <a:rPr lang="en-US" sz="1400" dirty="0">
                          <a:solidFill>
                            <a:schemeClr val="tx2">
                              <a:lumMod val="75000"/>
                            </a:schemeClr>
                          </a:solidFill>
                        </a:rPr>
                        <a:t>9.8%</a:t>
                      </a:r>
                    </a:p>
                  </a:txBody>
                  <a:tcPr anchor="ctr">
                    <a:noFill/>
                  </a:tcPr>
                </a:tc>
                <a:extLst>
                  <a:ext uri="{0D108BD9-81ED-4DB2-BD59-A6C34878D82A}">
                    <a16:rowId xmlns:a16="http://schemas.microsoft.com/office/drawing/2014/main" val="3902939972"/>
                  </a:ext>
                </a:extLst>
              </a:tr>
              <a:tr h="231115">
                <a:tc>
                  <a:txBody>
                    <a:bodyPr/>
                    <a:lstStyle/>
                    <a:p>
                      <a:r>
                        <a:rPr lang="en-US" sz="1400" dirty="0">
                          <a:solidFill>
                            <a:schemeClr val="tx2">
                              <a:lumMod val="75000"/>
                            </a:schemeClr>
                          </a:solidFill>
                        </a:rPr>
                        <a:t>May 2018</a:t>
                      </a:r>
                    </a:p>
                  </a:txBody>
                  <a:tcPr anchor="ctr">
                    <a:solidFill>
                      <a:schemeClr val="bg1">
                        <a:lumMod val="95000"/>
                      </a:schemeClr>
                    </a:solidFill>
                  </a:tcPr>
                </a:tc>
                <a:tc>
                  <a:txBody>
                    <a:bodyPr/>
                    <a:lstStyle/>
                    <a:p>
                      <a:pPr algn="ctr"/>
                      <a:r>
                        <a:rPr lang="en-US" sz="1400" dirty="0">
                          <a:solidFill>
                            <a:schemeClr val="tx2">
                              <a:lumMod val="75000"/>
                            </a:schemeClr>
                          </a:solidFill>
                          <a:latin typeface="+mn-lt"/>
                        </a:rPr>
                        <a:t>41.1%</a:t>
                      </a:r>
                    </a:p>
                  </a:txBody>
                  <a:tcPr anchor="ctr">
                    <a:solidFill>
                      <a:schemeClr val="bg1">
                        <a:lumMod val="95000"/>
                      </a:schemeClr>
                    </a:solidFill>
                  </a:tcPr>
                </a:tc>
                <a:tc>
                  <a:txBody>
                    <a:bodyPr/>
                    <a:lstStyle/>
                    <a:p>
                      <a:pPr algn="ctr"/>
                      <a:r>
                        <a:rPr lang="en-US" sz="1400" dirty="0">
                          <a:solidFill>
                            <a:schemeClr val="tx2">
                              <a:lumMod val="75000"/>
                            </a:schemeClr>
                          </a:solidFill>
                          <a:latin typeface="+mn-lt"/>
                        </a:rPr>
                        <a:t>46.4%</a:t>
                      </a:r>
                    </a:p>
                  </a:txBody>
                  <a:tcPr anchor="ctr">
                    <a:solidFill>
                      <a:schemeClr val="bg1">
                        <a:lumMod val="95000"/>
                      </a:schemeClr>
                    </a:solidFill>
                  </a:tcPr>
                </a:tc>
                <a:tc>
                  <a:txBody>
                    <a:bodyPr/>
                    <a:lstStyle/>
                    <a:p>
                      <a:pPr algn="ctr"/>
                      <a:r>
                        <a:rPr lang="en-US" sz="1400" dirty="0">
                          <a:solidFill>
                            <a:schemeClr val="tx2">
                              <a:lumMod val="75000"/>
                            </a:schemeClr>
                          </a:solidFill>
                          <a:latin typeface="+mn-lt"/>
                        </a:rPr>
                        <a:t>8.9%</a:t>
                      </a:r>
                    </a:p>
                  </a:txBody>
                  <a:tcPr anchor="ctr">
                    <a:solidFill>
                      <a:schemeClr val="bg1">
                        <a:lumMod val="95000"/>
                      </a:schemeClr>
                    </a:solidFill>
                  </a:tcPr>
                </a:tc>
                <a:extLst>
                  <a:ext uri="{0D108BD9-81ED-4DB2-BD59-A6C34878D82A}">
                    <a16:rowId xmlns:a16="http://schemas.microsoft.com/office/drawing/2014/main" val="10002"/>
                  </a:ext>
                </a:extLst>
              </a:tr>
              <a:tr h="231115">
                <a:tc>
                  <a:txBody>
                    <a:bodyPr/>
                    <a:lstStyle/>
                    <a:p>
                      <a:r>
                        <a:rPr lang="en-US" sz="1400" dirty="0">
                          <a:solidFill>
                            <a:schemeClr val="tx2">
                              <a:lumMod val="75000"/>
                            </a:schemeClr>
                          </a:solidFill>
                        </a:rPr>
                        <a:t>July 2017</a:t>
                      </a:r>
                    </a:p>
                  </a:txBody>
                  <a:tcPr anchor="ctr">
                    <a:noFill/>
                  </a:tcPr>
                </a:tc>
                <a:tc>
                  <a:txBody>
                    <a:bodyPr/>
                    <a:lstStyle/>
                    <a:p>
                      <a:pPr algn="ctr"/>
                      <a:r>
                        <a:rPr lang="en-US" sz="1400" dirty="0">
                          <a:solidFill>
                            <a:schemeClr val="tx2">
                              <a:lumMod val="75000"/>
                            </a:schemeClr>
                          </a:solidFill>
                          <a:latin typeface="+mn-lt"/>
                        </a:rPr>
                        <a:t>40.7%</a:t>
                      </a:r>
                    </a:p>
                  </a:txBody>
                  <a:tcPr anchor="ctr">
                    <a:noFill/>
                  </a:tcPr>
                </a:tc>
                <a:tc>
                  <a:txBody>
                    <a:bodyPr/>
                    <a:lstStyle/>
                    <a:p>
                      <a:pPr algn="ctr"/>
                      <a:r>
                        <a:rPr lang="en-US" sz="1400" dirty="0">
                          <a:solidFill>
                            <a:schemeClr val="tx2">
                              <a:lumMod val="75000"/>
                            </a:schemeClr>
                          </a:solidFill>
                          <a:latin typeface="+mn-lt"/>
                        </a:rPr>
                        <a:t>49.2%</a:t>
                      </a:r>
                    </a:p>
                  </a:txBody>
                  <a:tcPr anchor="ctr">
                    <a:noFill/>
                  </a:tcPr>
                </a:tc>
                <a:tc>
                  <a:txBody>
                    <a:bodyPr/>
                    <a:lstStyle/>
                    <a:p>
                      <a:pPr algn="ctr"/>
                      <a:r>
                        <a:rPr lang="en-US" sz="1400" dirty="0">
                          <a:solidFill>
                            <a:schemeClr val="tx2">
                              <a:lumMod val="75000"/>
                            </a:schemeClr>
                          </a:solidFill>
                          <a:latin typeface="+mn-lt"/>
                        </a:rPr>
                        <a:t>8.5%</a:t>
                      </a:r>
                    </a:p>
                  </a:txBody>
                  <a:tcPr anchor="ctr">
                    <a:noFill/>
                  </a:tcPr>
                </a:tc>
                <a:extLst>
                  <a:ext uri="{0D108BD9-81ED-4DB2-BD59-A6C34878D82A}">
                    <a16:rowId xmlns:a16="http://schemas.microsoft.com/office/drawing/2014/main" val="10003"/>
                  </a:ext>
                </a:extLst>
              </a:tr>
              <a:tr h="3851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2">
                              <a:lumMod val="75000"/>
                            </a:schemeClr>
                          </a:solidFill>
                          <a:latin typeface="+mn-lt"/>
                        </a:rPr>
                        <a:t>Will sales in Canada…</a:t>
                      </a:r>
                    </a:p>
                  </a:txBody>
                  <a:tcPr anchor="ctr">
                    <a:solidFill>
                      <a:schemeClr val="bg1">
                        <a:lumMod val="95000"/>
                      </a:schemeClr>
                    </a:solidFill>
                  </a:tcPr>
                </a:tc>
                <a:tc>
                  <a:txBody>
                    <a:bodyPr/>
                    <a:lstStyle/>
                    <a:p>
                      <a:pPr algn="ctr"/>
                      <a:r>
                        <a:rPr lang="en-US" sz="1200" b="1" dirty="0">
                          <a:solidFill>
                            <a:schemeClr val="tx2">
                              <a:lumMod val="75000"/>
                            </a:schemeClr>
                          </a:solidFill>
                          <a:latin typeface="+mn-lt"/>
                        </a:rPr>
                        <a:t>Increase</a:t>
                      </a:r>
                    </a:p>
                  </a:txBody>
                  <a:tcPr anchor="ctr">
                    <a:solidFill>
                      <a:schemeClr val="bg1">
                        <a:lumMod val="95000"/>
                      </a:schemeClr>
                    </a:solidFill>
                  </a:tcPr>
                </a:tc>
                <a:tc>
                  <a:txBody>
                    <a:bodyPr/>
                    <a:lstStyle/>
                    <a:p>
                      <a:pPr algn="ctr"/>
                      <a:r>
                        <a:rPr lang="en-US" sz="1200" b="1" dirty="0">
                          <a:solidFill>
                            <a:schemeClr val="tx2">
                              <a:lumMod val="75000"/>
                            </a:schemeClr>
                          </a:solidFill>
                          <a:latin typeface="+mn-lt"/>
                        </a:rPr>
                        <a:t>Remain the same</a:t>
                      </a:r>
                    </a:p>
                  </a:txBody>
                  <a:tcPr anchor="ctr">
                    <a:solidFill>
                      <a:schemeClr val="bg1">
                        <a:lumMod val="95000"/>
                      </a:schemeClr>
                    </a:solidFill>
                  </a:tcPr>
                </a:tc>
                <a:tc>
                  <a:txBody>
                    <a:bodyPr/>
                    <a:lstStyle/>
                    <a:p>
                      <a:pPr algn="ctr"/>
                      <a:r>
                        <a:rPr lang="en-US" sz="1200" b="1" dirty="0">
                          <a:solidFill>
                            <a:schemeClr val="tx2">
                              <a:lumMod val="75000"/>
                            </a:schemeClr>
                          </a:solidFill>
                          <a:latin typeface="+mn-lt"/>
                        </a:rPr>
                        <a:t>Decrease</a:t>
                      </a:r>
                    </a:p>
                  </a:txBody>
                  <a:tcPr anchor="ctr">
                    <a:solidFill>
                      <a:schemeClr val="bg1">
                        <a:lumMod val="95000"/>
                      </a:schemeClr>
                    </a:solidFill>
                  </a:tcPr>
                </a:tc>
                <a:extLst>
                  <a:ext uri="{0D108BD9-81ED-4DB2-BD59-A6C34878D82A}">
                    <a16:rowId xmlns:a16="http://schemas.microsoft.com/office/drawing/2014/main" val="10004"/>
                  </a:ext>
                </a:extLst>
              </a:tr>
              <a:tr h="231115">
                <a:tc>
                  <a:txBody>
                    <a:bodyPr/>
                    <a:lstStyle/>
                    <a:p>
                      <a:r>
                        <a:rPr lang="en-US" sz="1400" dirty="0">
                          <a:solidFill>
                            <a:schemeClr val="tx2">
                              <a:lumMod val="75000"/>
                            </a:schemeClr>
                          </a:solidFill>
                        </a:rPr>
                        <a:t>December 2018</a:t>
                      </a:r>
                    </a:p>
                  </a:txBody>
                  <a:tcPr anchor="ctr">
                    <a:noFill/>
                  </a:tcPr>
                </a:tc>
                <a:tc>
                  <a:txBody>
                    <a:bodyPr/>
                    <a:lstStyle/>
                    <a:p>
                      <a:pPr algn="ctr"/>
                      <a:r>
                        <a:rPr lang="en-US" sz="1400" dirty="0">
                          <a:solidFill>
                            <a:schemeClr val="tx2">
                              <a:lumMod val="75000"/>
                            </a:schemeClr>
                          </a:solidFill>
                          <a:latin typeface="+mn-lt"/>
                        </a:rPr>
                        <a:t>58.8%</a:t>
                      </a:r>
                    </a:p>
                  </a:txBody>
                  <a:tcPr anchor="ctr">
                    <a:noFill/>
                  </a:tcPr>
                </a:tc>
                <a:tc>
                  <a:txBody>
                    <a:bodyPr/>
                    <a:lstStyle/>
                    <a:p>
                      <a:pPr algn="ctr"/>
                      <a:r>
                        <a:rPr lang="en-US" sz="1400" dirty="0">
                          <a:solidFill>
                            <a:schemeClr val="tx2">
                              <a:lumMod val="75000"/>
                            </a:schemeClr>
                          </a:solidFill>
                          <a:latin typeface="+mn-lt"/>
                        </a:rPr>
                        <a:t>27.5%</a:t>
                      </a:r>
                    </a:p>
                  </a:txBody>
                  <a:tcPr anchor="ctr">
                    <a:noFill/>
                  </a:tcPr>
                </a:tc>
                <a:tc>
                  <a:txBody>
                    <a:bodyPr/>
                    <a:lstStyle/>
                    <a:p>
                      <a:pPr algn="ctr"/>
                      <a:r>
                        <a:rPr lang="en-US" sz="1400" dirty="0">
                          <a:solidFill>
                            <a:schemeClr val="tx2">
                              <a:lumMod val="75000"/>
                            </a:schemeClr>
                          </a:solidFill>
                          <a:latin typeface="+mn-lt"/>
                        </a:rPr>
                        <a:t>11.8%</a:t>
                      </a:r>
                    </a:p>
                  </a:txBody>
                  <a:tcPr anchor="ctr">
                    <a:noFill/>
                  </a:tcPr>
                </a:tc>
                <a:extLst>
                  <a:ext uri="{0D108BD9-81ED-4DB2-BD59-A6C34878D82A}">
                    <a16:rowId xmlns:a16="http://schemas.microsoft.com/office/drawing/2014/main" val="112160531"/>
                  </a:ext>
                </a:extLst>
              </a:tr>
              <a:tr h="231115">
                <a:tc>
                  <a:txBody>
                    <a:bodyPr/>
                    <a:lstStyle/>
                    <a:p>
                      <a:r>
                        <a:rPr lang="en-US" sz="1400" dirty="0">
                          <a:solidFill>
                            <a:schemeClr val="tx2">
                              <a:lumMod val="75000"/>
                            </a:schemeClr>
                          </a:solidFill>
                        </a:rPr>
                        <a:t>May 2018</a:t>
                      </a:r>
                    </a:p>
                  </a:txBody>
                  <a:tcPr anchor="ctr">
                    <a:solidFill>
                      <a:schemeClr val="bg1">
                        <a:lumMod val="95000"/>
                      </a:schemeClr>
                    </a:solidFill>
                  </a:tcPr>
                </a:tc>
                <a:tc>
                  <a:txBody>
                    <a:bodyPr/>
                    <a:lstStyle/>
                    <a:p>
                      <a:pPr algn="ctr"/>
                      <a:r>
                        <a:rPr lang="en-US" sz="1400" dirty="0">
                          <a:solidFill>
                            <a:schemeClr val="tx2">
                              <a:lumMod val="75000"/>
                            </a:schemeClr>
                          </a:solidFill>
                          <a:latin typeface="+mn-lt"/>
                        </a:rPr>
                        <a:t>51.8%</a:t>
                      </a:r>
                    </a:p>
                  </a:txBody>
                  <a:tcPr anchor="ctr">
                    <a:solidFill>
                      <a:schemeClr val="bg1">
                        <a:lumMod val="95000"/>
                      </a:schemeClr>
                    </a:solidFill>
                  </a:tcPr>
                </a:tc>
                <a:tc>
                  <a:txBody>
                    <a:bodyPr/>
                    <a:lstStyle/>
                    <a:p>
                      <a:pPr algn="ctr"/>
                      <a:r>
                        <a:rPr lang="en-US" sz="1400" dirty="0">
                          <a:solidFill>
                            <a:schemeClr val="tx2">
                              <a:lumMod val="75000"/>
                            </a:schemeClr>
                          </a:solidFill>
                          <a:latin typeface="+mn-lt"/>
                        </a:rPr>
                        <a:t>39.3%</a:t>
                      </a:r>
                    </a:p>
                  </a:txBody>
                  <a:tcPr anchor="ctr">
                    <a:solidFill>
                      <a:schemeClr val="bg1">
                        <a:lumMod val="95000"/>
                      </a:schemeClr>
                    </a:solidFill>
                  </a:tcPr>
                </a:tc>
                <a:tc>
                  <a:txBody>
                    <a:bodyPr/>
                    <a:lstStyle/>
                    <a:p>
                      <a:pPr algn="ctr"/>
                      <a:r>
                        <a:rPr lang="en-US" sz="1400" dirty="0">
                          <a:solidFill>
                            <a:schemeClr val="tx2">
                              <a:lumMod val="75000"/>
                            </a:schemeClr>
                          </a:solidFill>
                          <a:latin typeface="+mn-lt"/>
                        </a:rPr>
                        <a:t>7.1%</a:t>
                      </a:r>
                    </a:p>
                  </a:txBody>
                  <a:tcPr anchor="ctr">
                    <a:solidFill>
                      <a:schemeClr val="bg1">
                        <a:lumMod val="95000"/>
                      </a:schemeClr>
                    </a:solidFill>
                  </a:tcPr>
                </a:tc>
                <a:extLst>
                  <a:ext uri="{0D108BD9-81ED-4DB2-BD59-A6C34878D82A}">
                    <a16:rowId xmlns:a16="http://schemas.microsoft.com/office/drawing/2014/main" val="10005"/>
                  </a:ext>
                </a:extLst>
              </a:tr>
              <a:tr h="231115">
                <a:tc>
                  <a:txBody>
                    <a:bodyPr/>
                    <a:lstStyle/>
                    <a:p>
                      <a:r>
                        <a:rPr lang="en-US" sz="1400" dirty="0">
                          <a:solidFill>
                            <a:schemeClr val="tx2">
                              <a:lumMod val="75000"/>
                            </a:schemeClr>
                          </a:solidFill>
                        </a:rPr>
                        <a:t>July 2017</a:t>
                      </a:r>
                    </a:p>
                  </a:txBody>
                  <a:tcPr anchor="ctr">
                    <a:noFill/>
                  </a:tcPr>
                </a:tc>
                <a:tc>
                  <a:txBody>
                    <a:bodyPr/>
                    <a:lstStyle/>
                    <a:p>
                      <a:pPr algn="ctr"/>
                      <a:r>
                        <a:rPr lang="en-US" sz="1400" dirty="0">
                          <a:solidFill>
                            <a:schemeClr val="tx2">
                              <a:lumMod val="75000"/>
                            </a:schemeClr>
                          </a:solidFill>
                          <a:latin typeface="+mn-lt"/>
                        </a:rPr>
                        <a:t>54.2%</a:t>
                      </a:r>
                    </a:p>
                  </a:txBody>
                  <a:tcPr anchor="ctr">
                    <a:noFill/>
                  </a:tcPr>
                </a:tc>
                <a:tc>
                  <a:txBody>
                    <a:bodyPr/>
                    <a:lstStyle/>
                    <a:p>
                      <a:pPr algn="ctr"/>
                      <a:r>
                        <a:rPr lang="en-US" sz="1400" dirty="0">
                          <a:solidFill>
                            <a:schemeClr val="tx2">
                              <a:lumMod val="75000"/>
                            </a:schemeClr>
                          </a:solidFill>
                          <a:latin typeface="+mn-lt"/>
                        </a:rPr>
                        <a:t>33.9%</a:t>
                      </a:r>
                    </a:p>
                  </a:txBody>
                  <a:tcPr anchor="ctr">
                    <a:noFill/>
                  </a:tcPr>
                </a:tc>
                <a:tc>
                  <a:txBody>
                    <a:bodyPr/>
                    <a:lstStyle/>
                    <a:p>
                      <a:pPr algn="ctr"/>
                      <a:r>
                        <a:rPr lang="en-US" sz="1400" dirty="0">
                          <a:solidFill>
                            <a:schemeClr val="tx2">
                              <a:lumMod val="75000"/>
                            </a:schemeClr>
                          </a:solidFill>
                          <a:latin typeface="+mn-lt"/>
                        </a:rPr>
                        <a:t>10.2%</a:t>
                      </a:r>
                    </a:p>
                  </a:txBody>
                  <a:tcPr anchor="ctr">
                    <a:noFill/>
                  </a:tcPr>
                </a:tc>
                <a:extLst>
                  <a:ext uri="{0D108BD9-81ED-4DB2-BD59-A6C34878D82A}">
                    <a16:rowId xmlns:a16="http://schemas.microsoft.com/office/drawing/2014/main" val="10006"/>
                  </a:ext>
                </a:extLst>
              </a:tr>
              <a:tr h="3851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2">
                              <a:lumMod val="75000"/>
                            </a:schemeClr>
                          </a:solidFill>
                          <a:latin typeface="+mn-lt"/>
                        </a:rPr>
                        <a:t>Will the</a:t>
                      </a:r>
                      <a:r>
                        <a:rPr lang="en-US" sz="1400" b="1" baseline="0" dirty="0">
                          <a:solidFill>
                            <a:schemeClr val="tx2">
                              <a:lumMod val="75000"/>
                            </a:schemeClr>
                          </a:solidFill>
                          <a:latin typeface="+mn-lt"/>
                        </a:rPr>
                        <a:t> </a:t>
                      </a:r>
                      <a:r>
                        <a:rPr lang="en-US" sz="1400" b="1" dirty="0">
                          <a:solidFill>
                            <a:schemeClr val="tx2">
                              <a:lumMod val="75000"/>
                            </a:schemeClr>
                          </a:solidFill>
                          <a:latin typeface="+mn-lt"/>
                        </a:rPr>
                        <a:t>Canadian economy be…</a:t>
                      </a:r>
                    </a:p>
                  </a:txBody>
                  <a:tcPr>
                    <a:solidFill>
                      <a:schemeClr val="bg1">
                        <a:lumMod val="95000"/>
                      </a:schemeClr>
                    </a:solidFill>
                  </a:tcPr>
                </a:tc>
                <a:tc>
                  <a:txBody>
                    <a:bodyPr/>
                    <a:lstStyle/>
                    <a:p>
                      <a:pPr algn="ctr"/>
                      <a:r>
                        <a:rPr lang="en-US" sz="1200" b="1" dirty="0">
                          <a:solidFill>
                            <a:schemeClr val="tx2">
                              <a:lumMod val="75000"/>
                            </a:schemeClr>
                          </a:solidFill>
                          <a:latin typeface="+mn-lt"/>
                        </a:rPr>
                        <a:t>Stronger</a:t>
                      </a:r>
                    </a:p>
                  </a:txBody>
                  <a:tcPr anchor="ctr">
                    <a:solidFill>
                      <a:schemeClr val="bg1">
                        <a:lumMod val="95000"/>
                      </a:schemeClr>
                    </a:solidFill>
                  </a:tcPr>
                </a:tc>
                <a:tc>
                  <a:txBody>
                    <a:bodyPr/>
                    <a:lstStyle/>
                    <a:p>
                      <a:pPr algn="ctr"/>
                      <a:r>
                        <a:rPr lang="en-US" sz="1200" b="1" dirty="0">
                          <a:solidFill>
                            <a:schemeClr val="tx2">
                              <a:lumMod val="75000"/>
                            </a:schemeClr>
                          </a:solidFill>
                          <a:latin typeface="+mn-lt"/>
                        </a:rPr>
                        <a:t>No</a:t>
                      </a:r>
                      <a:r>
                        <a:rPr lang="en-US" sz="1200" b="1" baseline="0" dirty="0">
                          <a:solidFill>
                            <a:schemeClr val="tx2">
                              <a:lumMod val="75000"/>
                            </a:schemeClr>
                          </a:solidFill>
                          <a:latin typeface="+mn-lt"/>
                        </a:rPr>
                        <a:t> change</a:t>
                      </a:r>
                      <a:endParaRPr lang="en-US" sz="1200" b="1" dirty="0">
                        <a:solidFill>
                          <a:schemeClr val="tx2">
                            <a:lumMod val="75000"/>
                          </a:schemeClr>
                        </a:solidFill>
                        <a:latin typeface="+mn-lt"/>
                      </a:endParaRPr>
                    </a:p>
                  </a:txBody>
                  <a:tcPr anchor="ctr">
                    <a:solidFill>
                      <a:schemeClr val="bg1">
                        <a:lumMod val="95000"/>
                      </a:schemeClr>
                    </a:solidFill>
                  </a:tcPr>
                </a:tc>
                <a:tc>
                  <a:txBody>
                    <a:bodyPr/>
                    <a:lstStyle/>
                    <a:p>
                      <a:pPr algn="ctr"/>
                      <a:r>
                        <a:rPr lang="en-US" sz="1200" b="1" dirty="0">
                          <a:solidFill>
                            <a:schemeClr val="tx2">
                              <a:lumMod val="75000"/>
                            </a:schemeClr>
                          </a:solidFill>
                          <a:latin typeface="+mn-lt"/>
                        </a:rPr>
                        <a:t>Weaker</a:t>
                      </a:r>
                    </a:p>
                  </a:txBody>
                  <a:tcPr anchor="ctr">
                    <a:solidFill>
                      <a:schemeClr val="bg1">
                        <a:lumMod val="95000"/>
                      </a:schemeClr>
                    </a:solidFill>
                  </a:tcPr>
                </a:tc>
                <a:extLst>
                  <a:ext uri="{0D108BD9-81ED-4DB2-BD59-A6C34878D82A}">
                    <a16:rowId xmlns:a16="http://schemas.microsoft.com/office/drawing/2014/main" val="10007"/>
                  </a:ext>
                </a:extLst>
              </a:tr>
              <a:tr h="231115">
                <a:tc>
                  <a:txBody>
                    <a:bodyPr/>
                    <a:lstStyle/>
                    <a:p>
                      <a:r>
                        <a:rPr lang="en-US" sz="1400" dirty="0">
                          <a:solidFill>
                            <a:schemeClr val="tx2">
                              <a:lumMod val="75000"/>
                            </a:schemeClr>
                          </a:solidFill>
                        </a:rPr>
                        <a:t>December 2018</a:t>
                      </a:r>
                    </a:p>
                  </a:txBody>
                  <a:tcPr anchor="ctr">
                    <a:noFill/>
                  </a:tcPr>
                </a:tc>
                <a:tc>
                  <a:txBody>
                    <a:bodyPr/>
                    <a:lstStyle/>
                    <a:p>
                      <a:pPr algn="ctr"/>
                      <a:r>
                        <a:rPr lang="en-US" sz="1400" dirty="0">
                          <a:solidFill>
                            <a:schemeClr val="tx2">
                              <a:lumMod val="75000"/>
                            </a:schemeClr>
                          </a:solidFill>
                          <a:latin typeface="+mn-lt"/>
                        </a:rPr>
                        <a:t>25.5%</a:t>
                      </a:r>
                    </a:p>
                  </a:txBody>
                  <a:tcPr anchor="ctr">
                    <a:noFill/>
                  </a:tcPr>
                </a:tc>
                <a:tc>
                  <a:txBody>
                    <a:bodyPr/>
                    <a:lstStyle/>
                    <a:p>
                      <a:pPr algn="ctr"/>
                      <a:r>
                        <a:rPr lang="en-US" sz="1400" dirty="0">
                          <a:solidFill>
                            <a:schemeClr val="tx2">
                              <a:lumMod val="75000"/>
                            </a:schemeClr>
                          </a:solidFill>
                          <a:latin typeface="+mn-lt"/>
                        </a:rPr>
                        <a:t>43.1%</a:t>
                      </a:r>
                    </a:p>
                  </a:txBody>
                  <a:tcPr anchor="ctr">
                    <a:noFill/>
                  </a:tcPr>
                </a:tc>
                <a:tc>
                  <a:txBody>
                    <a:bodyPr/>
                    <a:lstStyle/>
                    <a:p>
                      <a:pPr algn="ctr"/>
                      <a:r>
                        <a:rPr lang="en-US" sz="1400" dirty="0">
                          <a:solidFill>
                            <a:schemeClr val="tx2">
                              <a:lumMod val="75000"/>
                            </a:schemeClr>
                          </a:solidFill>
                          <a:latin typeface="+mn-lt"/>
                        </a:rPr>
                        <a:t>23.5%</a:t>
                      </a:r>
                    </a:p>
                  </a:txBody>
                  <a:tcPr anchor="ctr">
                    <a:noFill/>
                  </a:tcPr>
                </a:tc>
                <a:extLst>
                  <a:ext uri="{0D108BD9-81ED-4DB2-BD59-A6C34878D82A}">
                    <a16:rowId xmlns:a16="http://schemas.microsoft.com/office/drawing/2014/main" val="1373828838"/>
                  </a:ext>
                </a:extLst>
              </a:tr>
              <a:tr h="231115">
                <a:tc>
                  <a:txBody>
                    <a:bodyPr/>
                    <a:lstStyle/>
                    <a:p>
                      <a:r>
                        <a:rPr lang="en-US" sz="1400" dirty="0">
                          <a:solidFill>
                            <a:schemeClr val="tx2">
                              <a:lumMod val="75000"/>
                            </a:schemeClr>
                          </a:solidFill>
                        </a:rPr>
                        <a:t>May 2018</a:t>
                      </a:r>
                    </a:p>
                  </a:txBody>
                  <a:tcPr anchor="ctr">
                    <a:solidFill>
                      <a:schemeClr val="bg1">
                        <a:lumMod val="95000"/>
                      </a:schemeClr>
                    </a:solidFill>
                  </a:tcPr>
                </a:tc>
                <a:tc>
                  <a:txBody>
                    <a:bodyPr/>
                    <a:lstStyle/>
                    <a:p>
                      <a:pPr algn="ctr"/>
                      <a:r>
                        <a:rPr lang="en-US" sz="1400" dirty="0">
                          <a:solidFill>
                            <a:schemeClr val="tx2">
                              <a:lumMod val="75000"/>
                            </a:schemeClr>
                          </a:solidFill>
                          <a:latin typeface="+mn-lt"/>
                        </a:rPr>
                        <a:t>14.3%</a:t>
                      </a:r>
                    </a:p>
                  </a:txBody>
                  <a:tcPr anchor="ctr">
                    <a:solidFill>
                      <a:schemeClr val="bg1">
                        <a:lumMod val="95000"/>
                      </a:schemeClr>
                    </a:solidFill>
                  </a:tcPr>
                </a:tc>
                <a:tc>
                  <a:txBody>
                    <a:bodyPr/>
                    <a:lstStyle/>
                    <a:p>
                      <a:pPr algn="ctr"/>
                      <a:r>
                        <a:rPr lang="en-US" sz="1400" dirty="0">
                          <a:solidFill>
                            <a:schemeClr val="tx2">
                              <a:lumMod val="75000"/>
                            </a:schemeClr>
                          </a:solidFill>
                          <a:latin typeface="+mn-lt"/>
                        </a:rPr>
                        <a:t>48.2%</a:t>
                      </a:r>
                    </a:p>
                  </a:txBody>
                  <a:tcPr anchor="ctr">
                    <a:solidFill>
                      <a:schemeClr val="bg1">
                        <a:lumMod val="95000"/>
                      </a:schemeClr>
                    </a:solidFill>
                  </a:tcPr>
                </a:tc>
                <a:tc>
                  <a:txBody>
                    <a:bodyPr/>
                    <a:lstStyle/>
                    <a:p>
                      <a:pPr algn="ctr"/>
                      <a:r>
                        <a:rPr lang="en-US" sz="1400" dirty="0">
                          <a:solidFill>
                            <a:schemeClr val="tx2">
                              <a:lumMod val="75000"/>
                            </a:schemeClr>
                          </a:solidFill>
                          <a:latin typeface="+mn-lt"/>
                        </a:rPr>
                        <a:t>30.4%</a:t>
                      </a:r>
                    </a:p>
                  </a:txBody>
                  <a:tcPr anchor="ctr">
                    <a:solidFill>
                      <a:schemeClr val="bg1">
                        <a:lumMod val="95000"/>
                      </a:schemeClr>
                    </a:solidFill>
                  </a:tcPr>
                </a:tc>
                <a:extLst>
                  <a:ext uri="{0D108BD9-81ED-4DB2-BD59-A6C34878D82A}">
                    <a16:rowId xmlns:a16="http://schemas.microsoft.com/office/drawing/2014/main" val="10008"/>
                  </a:ext>
                </a:extLst>
              </a:tr>
              <a:tr h="231115">
                <a:tc>
                  <a:txBody>
                    <a:bodyPr/>
                    <a:lstStyle/>
                    <a:p>
                      <a:r>
                        <a:rPr lang="en-US" sz="1400" dirty="0">
                          <a:solidFill>
                            <a:schemeClr val="tx2">
                              <a:lumMod val="75000"/>
                            </a:schemeClr>
                          </a:solidFill>
                        </a:rPr>
                        <a:t>July 2017</a:t>
                      </a:r>
                    </a:p>
                  </a:txBody>
                  <a:tcPr anchor="ctr">
                    <a:noFill/>
                  </a:tcPr>
                </a:tc>
                <a:tc>
                  <a:txBody>
                    <a:bodyPr/>
                    <a:lstStyle/>
                    <a:p>
                      <a:pPr algn="ctr"/>
                      <a:r>
                        <a:rPr lang="en-US" sz="1400" dirty="0">
                          <a:solidFill>
                            <a:schemeClr val="tx2">
                              <a:lumMod val="75000"/>
                            </a:schemeClr>
                          </a:solidFill>
                          <a:latin typeface="+mn-lt"/>
                        </a:rPr>
                        <a:t>49.2%</a:t>
                      </a:r>
                    </a:p>
                  </a:txBody>
                  <a:tcPr anchor="ctr">
                    <a:noFill/>
                  </a:tcPr>
                </a:tc>
                <a:tc>
                  <a:txBody>
                    <a:bodyPr/>
                    <a:lstStyle/>
                    <a:p>
                      <a:pPr algn="ctr"/>
                      <a:r>
                        <a:rPr lang="en-US" sz="1400" dirty="0">
                          <a:solidFill>
                            <a:schemeClr val="tx2">
                              <a:lumMod val="75000"/>
                            </a:schemeClr>
                          </a:solidFill>
                          <a:latin typeface="+mn-lt"/>
                        </a:rPr>
                        <a:t>23.7%</a:t>
                      </a:r>
                    </a:p>
                  </a:txBody>
                  <a:tcPr anchor="ctr">
                    <a:noFill/>
                  </a:tcPr>
                </a:tc>
                <a:tc>
                  <a:txBody>
                    <a:bodyPr/>
                    <a:lstStyle/>
                    <a:p>
                      <a:pPr algn="ctr"/>
                      <a:r>
                        <a:rPr lang="en-US" sz="1400" dirty="0">
                          <a:solidFill>
                            <a:schemeClr val="tx2">
                              <a:lumMod val="75000"/>
                            </a:schemeClr>
                          </a:solidFill>
                          <a:latin typeface="+mn-lt"/>
                        </a:rPr>
                        <a:t>13.6%</a:t>
                      </a:r>
                    </a:p>
                  </a:txBody>
                  <a:tcPr anchor="ctr">
                    <a:noFill/>
                  </a:tcPr>
                </a:tc>
                <a:extLst>
                  <a:ext uri="{0D108BD9-81ED-4DB2-BD59-A6C34878D82A}">
                    <a16:rowId xmlns:a16="http://schemas.microsoft.com/office/drawing/2014/main" val="10009"/>
                  </a:ext>
                </a:extLst>
              </a:tr>
            </a:tbl>
          </a:graphicData>
        </a:graphic>
      </p:graphicFrame>
      <p:graphicFrame>
        <p:nvGraphicFramePr>
          <p:cNvPr id="6" name="Table 5">
            <a:extLst>
              <a:ext uri="{FF2B5EF4-FFF2-40B4-BE49-F238E27FC236}">
                <a16:creationId xmlns:a16="http://schemas.microsoft.com/office/drawing/2014/main" id="{4B4F22CE-10A0-4181-8FA9-5A6F512383DB}"/>
              </a:ext>
            </a:extLst>
          </p:cNvPr>
          <p:cNvGraphicFramePr>
            <a:graphicFrameLocks noGrp="1"/>
          </p:cNvGraphicFramePr>
          <p:nvPr>
            <p:extLst>
              <p:ext uri="{D42A27DB-BD31-4B8C-83A1-F6EECF244321}">
                <p14:modId xmlns:p14="http://schemas.microsoft.com/office/powerpoint/2010/main" val="3886588235"/>
              </p:ext>
            </p:extLst>
          </p:nvPr>
        </p:nvGraphicFramePr>
        <p:xfrm>
          <a:off x="182960" y="1148029"/>
          <a:ext cx="4169588" cy="2171244"/>
        </p:xfrm>
        <a:graphic>
          <a:graphicData uri="http://schemas.openxmlformats.org/drawingml/2006/table">
            <a:tbl>
              <a:tblPr firstRow="1" bandRow="1">
                <a:tableStyleId>{5C22544A-7EE6-4342-B048-85BDC9FD1C3A}</a:tableStyleId>
              </a:tblPr>
              <a:tblGrid>
                <a:gridCol w="1371575">
                  <a:extLst>
                    <a:ext uri="{9D8B030D-6E8A-4147-A177-3AD203B41FA5}">
                      <a16:colId xmlns:a16="http://schemas.microsoft.com/office/drawing/2014/main" val="20000"/>
                    </a:ext>
                  </a:extLst>
                </a:gridCol>
                <a:gridCol w="816022">
                  <a:extLst>
                    <a:ext uri="{9D8B030D-6E8A-4147-A177-3AD203B41FA5}">
                      <a16:colId xmlns:a16="http://schemas.microsoft.com/office/drawing/2014/main" val="20001"/>
                    </a:ext>
                  </a:extLst>
                </a:gridCol>
                <a:gridCol w="994457">
                  <a:extLst>
                    <a:ext uri="{9D8B030D-6E8A-4147-A177-3AD203B41FA5}">
                      <a16:colId xmlns:a16="http://schemas.microsoft.com/office/drawing/2014/main" val="20002"/>
                    </a:ext>
                  </a:extLst>
                </a:gridCol>
                <a:gridCol w="987534">
                  <a:extLst>
                    <a:ext uri="{9D8B030D-6E8A-4147-A177-3AD203B41FA5}">
                      <a16:colId xmlns:a16="http://schemas.microsoft.com/office/drawing/2014/main" val="20003"/>
                    </a:ext>
                  </a:extLst>
                </a:gridCol>
              </a:tblGrid>
              <a:tr h="337663">
                <a:tc gridSpan="4">
                  <a:txBody>
                    <a:bodyPr/>
                    <a:lstStyle/>
                    <a:p>
                      <a:r>
                        <a:rPr lang="en-US" sz="1400" dirty="0">
                          <a:solidFill>
                            <a:schemeClr val="tx2">
                              <a:lumMod val="75000"/>
                            </a:schemeClr>
                          </a:solidFill>
                        </a:rPr>
                        <a:t>In the past six</a:t>
                      </a:r>
                      <a:r>
                        <a:rPr lang="en-US" sz="1400" baseline="0" dirty="0">
                          <a:solidFill>
                            <a:schemeClr val="tx2">
                              <a:lumMod val="75000"/>
                            </a:schemeClr>
                          </a:solidFill>
                        </a:rPr>
                        <a:t> months sales in Canada have…</a:t>
                      </a:r>
                      <a:endParaRPr lang="en-US" sz="1400" dirty="0">
                        <a:solidFill>
                          <a:schemeClr val="tx2">
                            <a:lumMod val="75000"/>
                          </a:schemeClr>
                        </a:solidFill>
                      </a:endParaRPr>
                    </a:p>
                  </a:txBody>
                  <a:tcPr>
                    <a:solidFill>
                      <a:schemeClr val="bg1">
                        <a:lumMod val="95000"/>
                      </a:schemeClr>
                    </a:solidFill>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extLst>
                  <a:ext uri="{0D108BD9-81ED-4DB2-BD59-A6C34878D82A}">
                    <a16:rowId xmlns:a16="http://schemas.microsoft.com/office/drawing/2014/main" val="10000"/>
                  </a:ext>
                </a:extLst>
              </a:tr>
              <a:tr h="5453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2">
                              <a:lumMod val="75000"/>
                            </a:schemeClr>
                          </a:solidFill>
                        </a:rPr>
                        <a:t>Sales in Canada</a:t>
                      </a:r>
                    </a:p>
                  </a:txBody>
                  <a:tcPr anchor="ctr">
                    <a:solidFill>
                      <a:schemeClr val="bg1">
                        <a:lumMod val="95000"/>
                      </a:schemeClr>
                    </a:solidFill>
                  </a:tcPr>
                </a:tc>
                <a:tc>
                  <a:txBody>
                    <a:bodyPr/>
                    <a:lstStyle/>
                    <a:p>
                      <a:pPr algn="ctr"/>
                      <a:r>
                        <a:rPr lang="en-US" sz="1200" b="1" dirty="0">
                          <a:solidFill>
                            <a:schemeClr val="tx2">
                              <a:lumMod val="75000"/>
                            </a:schemeClr>
                          </a:solidFill>
                        </a:rPr>
                        <a:t>Increased</a:t>
                      </a:r>
                    </a:p>
                  </a:txBody>
                  <a:tcPr anchor="ctr">
                    <a:solidFill>
                      <a:schemeClr val="bg1">
                        <a:lumMod val="95000"/>
                      </a:schemeClr>
                    </a:solidFill>
                  </a:tcPr>
                </a:tc>
                <a:tc>
                  <a:txBody>
                    <a:bodyPr/>
                    <a:lstStyle/>
                    <a:p>
                      <a:pPr algn="ctr"/>
                      <a:r>
                        <a:rPr lang="en-US" sz="1200" b="1" dirty="0">
                          <a:solidFill>
                            <a:schemeClr val="tx2">
                              <a:lumMod val="75000"/>
                            </a:schemeClr>
                          </a:solidFill>
                        </a:rPr>
                        <a:t>Remained the same</a:t>
                      </a:r>
                    </a:p>
                  </a:txBody>
                  <a:tcPr anchor="ctr">
                    <a:solidFill>
                      <a:schemeClr val="bg1">
                        <a:lumMod val="95000"/>
                      </a:schemeClr>
                    </a:solidFill>
                  </a:tcPr>
                </a:tc>
                <a:tc>
                  <a:txBody>
                    <a:bodyPr/>
                    <a:lstStyle/>
                    <a:p>
                      <a:pPr algn="ctr"/>
                      <a:r>
                        <a:rPr lang="en-US" sz="1200" b="1" dirty="0">
                          <a:solidFill>
                            <a:schemeClr val="tx2">
                              <a:lumMod val="75000"/>
                            </a:schemeClr>
                          </a:solidFill>
                        </a:rPr>
                        <a:t>Decreased</a:t>
                      </a:r>
                    </a:p>
                  </a:txBody>
                  <a:tcPr anchor="ctr">
                    <a:solidFill>
                      <a:schemeClr val="bg1">
                        <a:lumMod val="95000"/>
                      </a:schemeClr>
                    </a:solidFill>
                  </a:tcPr>
                </a:tc>
                <a:extLst>
                  <a:ext uri="{0D108BD9-81ED-4DB2-BD59-A6C34878D82A}">
                    <a16:rowId xmlns:a16="http://schemas.microsoft.com/office/drawing/2014/main" val="10001"/>
                  </a:ext>
                </a:extLst>
              </a:tr>
              <a:tr h="429424">
                <a:tc>
                  <a:txBody>
                    <a:bodyPr/>
                    <a:lstStyle/>
                    <a:p>
                      <a:r>
                        <a:rPr lang="en-US" sz="1400" dirty="0">
                          <a:solidFill>
                            <a:schemeClr val="tx2">
                              <a:lumMod val="75000"/>
                            </a:schemeClr>
                          </a:solidFill>
                        </a:rPr>
                        <a:t>December</a:t>
                      </a:r>
                      <a:r>
                        <a:rPr lang="en-US" sz="1400" baseline="0" dirty="0">
                          <a:solidFill>
                            <a:schemeClr val="tx2">
                              <a:lumMod val="75000"/>
                            </a:schemeClr>
                          </a:solidFill>
                        </a:rPr>
                        <a:t> </a:t>
                      </a:r>
                      <a:r>
                        <a:rPr lang="en-US" sz="1400" dirty="0">
                          <a:solidFill>
                            <a:schemeClr val="tx2">
                              <a:lumMod val="75000"/>
                            </a:schemeClr>
                          </a:solidFill>
                        </a:rPr>
                        <a:t>2018</a:t>
                      </a:r>
                    </a:p>
                  </a:txBody>
                  <a:tcPr anchor="ctr">
                    <a:noFill/>
                  </a:tcPr>
                </a:tc>
                <a:tc>
                  <a:txBody>
                    <a:bodyPr/>
                    <a:lstStyle/>
                    <a:p>
                      <a:pPr algn="ctr"/>
                      <a:r>
                        <a:rPr lang="en-US" sz="1400" dirty="0">
                          <a:solidFill>
                            <a:schemeClr val="tx2">
                              <a:lumMod val="75000"/>
                            </a:schemeClr>
                          </a:solidFill>
                        </a:rPr>
                        <a:t>58.8%</a:t>
                      </a:r>
                    </a:p>
                  </a:txBody>
                  <a:tcPr anchor="ctr">
                    <a:noFill/>
                  </a:tcPr>
                </a:tc>
                <a:tc>
                  <a:txBody>
                    <a:bodyPr/>
                    <a:lstStyle/>
                    <a:p>
                      <a:pPr algn="ctr"/>
                      <a:r>
                        <a:rPr lang="en-US" sz="1400" dirty="0">
                          <a:solidFill>
                            <a:schemeClr val="tx2">
                              <a:lumMod val="75000"/>
                            </a:schemeClr>
                          </a:solidFill>
                        </a:rPr>
                        <a:t>29.4%</a:t>
                      </a:r>
                    </a:p>
                  </a:txBody>
                  <a:tcPr anchor="ctr">
                    <a:noFill/>
                  </a:tcPr>
                </a:tc>
                <a:tc>
                  <a:txBody>
                    <a:bodyPr/>
                    <a:lstStyle/>
                    <a:p>
                      <a:pPr algn="ctr"/>
                      <a:r>
                        <a:rPr lang="en-US" sz="1400" dirty="0">
                          <a:solidFill>
                            <a:schemeClr val="tx2">
                              <a:lumMod val="75000"/>
                            </a:schemeClr>
                          </a:solidFill>
                        </a:rPr>
                        <a:t>7.8%</a:t>
                      </a:r>
                    </a:p>
                  </a:txBody>
                  <a:tcPr anchor="ctr">
                    <a:noFill/>
                  </a:tcPr>
                </a:tc>
                <a:extLst>
                  <a:ext uri="{0D108BD9-81ED-4DB2-BD59-A6C34878D82A}">
                    <a16:rowId xmlns:a16="http://schemas.microsoft.com/office/drawing/2014/main" val="832984728"/>
                  </a:ext>
                </a:extLst>
              </a:tr>
              <a:tr h="429424">
                <a:tc>
                  <a:txBody>
                    <a:bodyPr/>
                    <a:lstStyle/>
                    <a:p>
                      <a:r>
                        <a:rPr lang="en-US" sz="1400" dirty="0">
                          <a:solidFill>
                            <a:schemeClr val="tx2">
                              <a:lumMod val="75000"/>
                            </a:schemeClr>
                          </a:solidFill>
                        </a:rPr>
                        <a:t>May 2018</a:t>
                      </a:r>
                    </a:p>
                  </a:txBody>
                  <a:tcPr anchor="ctr">
                    <a:solidFill>
                      <a:schemeClr val="bg1">
                        <a:lumMod val="95000"/>
                      </a:schemeClr>
                    </a:solidFill>
                  </a:tcPr>
                </a:tc>
                <a:tc>
                  <a:txBody>
                    <a:bodyPr/>
                    <a:lstStyle/>
                    <a:p>
                      <a:pPr algn="ctr"/>
                      <a:r>
                        <a:rPr lang="en-US" sz="1400" dirty="0">
                          <a:solidFill>
                            <a:schemeClr val="tx2">
                              <a:lumMod val="75000"/>
                            </a:schemeClr>
                          </a:solidFill>
                        </a:rPr>
                        <a:t>55.4%</a:t>
                      </a:r>
                    </a:p>
                  </a:txBody>
                  <a:tcPr anchor="ctr">
                    <a:solidFill>
                      <a:schemeClr val="bg1">
                        <a:lumMod val="95000"/>
                      </a:schemeClr>
                    </a:solidFill>
                  </a:tcPr>
                </a:tc>
                <a:tc>
                  <a:txBody>
                    <a:bodyPr/>
                    <a:lstStyle/>
                    <a:p>
                      <a:pPr algn="ctr"/>
                      <a:r>
                        <a:rPr lang="en-US" sz="1400" dirty="0">
                          <a:solidFill>
                            <a:schemeClr val="tx2">
                              <a:lumMod val="75000"/>
                            </a:schemeClr>
                          </a:solidFill>
                        </a:rPr>
                        <a:t>35.7%</a:t>
                      </a:r>
                    </a:p>
                  </a:txBody>
                  <a:tcPr anchor="ctr">
                    <a:solidFill>
                      <a:schemeClr val="bg1">
                        <a:lumMod val="95000"/>
                      </a:schemeClr>
                    </a:solidFill>
                  </a:tcPr>
                </a:tc>
                <a:tc>
                  <a:txBody>
                    <a:bodyPr/>
                    <a:lstStyle/>
                    <a:p>
                      <a:pPr algn="ctr"/>
                      <a:r>
                        <a:rPr lang="en-US" sz="1400" dirty="0">
                          <a:solidFill>
                            <a:schemeClr val="tx2">
                              <a:lumMod val="75000"/>
                            </a:schemeClr>
                          </a:solidFill>
                        </a:rPr>
                        <a:t>3.6%</a:t>
                      </a:r>
                    </a:p>
                  </a:txBody>
                  <a:tcPr anchor="ctr">
                    <a:solidFill>
                      <a:schemeClr val="bg1">
                        <a:lumMod val="95000"/>
                      </a:schemeClr>
                    </a:solidFill>
                  </a:tcPr>
                </a:tc>
                <a:extLst>
                  <a:ext uri="{0D108BD9-81ED-4DB2-BD59-A6C34878D82A}">
                    <a16:rowId xmlns:a16="http://schemas.microsoft.com/office/drawing/2014/main" val="10002"/>
                  </a:ext>
                </a:extLst>
              </a:tr>
              <a:tr h="429424">
                <a:tc>
                  <a:txBody>
                    <a:bodyPr/>
                    <a:lstStyle/>
                    <a:p>
                      <a:r>
                        <a:rPr lang="en-US" sz="1400" dirty="0">
                          <a:solidFill>
                            <a:schemeClr val="tx2">
                              <a:lumMod val="75000"/>
                            </a:schemeClr>
                          </a:solidFill>
                        </a:rPr>
                        <a:t>July 2017</a:t>
                      </a:r>
                    </a:p>
                  </a:txBody>
                  <a:tcPr anchor="ctr">
                    <a:noFill/>
                  </a:tcPr>
                </a:tc>
                <a:tc>
                  <a:txBody>
                    <a:bodyPr/>
                    <a:lstStyle/>
                    <a:p>
                      <a:pPr algn="ctr"/>
                      <a:r>
                        <a:rPr lang="en-US" sz="1400" dirty="0">
                          <a:solidFill>
                            <a:schemeClr val="tx2">
                              <a:lumMod val="75000"/>
                            </a:schemeClr>
                          </a:solidFill>
                        </a:rPr>
                        <a:t>59.3%</a:t>
                      </a:r>
                    </a:p>
                  </a:txBody>
                  <a:tcPr anchor="ctr">
                    <a:noFill/>
                  </a:tcPr>
                </a:tc>
                <a:tc>
                  <a:txBody>
                    <a:bodyPr/>
                    <a:lstStyle/>
                    <a:p>
                      <a:pPr algn="ctr"/>
                      <a:r>
                        <a:rPr lang="en-US" sz="1400" dirty="0">
                          <a:solidFill>
                            <a:schemeClr val="tx2">
                              <a:lumMod val="75000"/>
                            </a:schemeClr>
                          </a:solidFill>
                        </a:rPr>
                        <a:t>28.8%</a:t>
                      </a:r>
                    </a:p>
                  </a:txBody>
                  <a:tcPr anchor="ctr">
                    <a:noFill/>
                  </a:tcPr>
                </a:tc>
                <a:tc>
                  <a:txBody>
                    <a:bodyPr/>
                    <a:lstStyle/>
                    <a:p>
                      <a:pPr algn="ctr"/>
                      <a:r>
                        <a:rPr lang="en-US" sz="1400" dirty="0">
                          <a:solidFill>
                            <a:schemeClr val="tx2">
                              <a:lumMod val="75000"/>
                            </a:schemeClr>
                          </a:solidFill>
                        </a:rPr>
                        <a:t>10.2%</a:t>
                      </a:r>
                    </a:p>
                  </a:txBody>
                  <a:tcPr anchor="ctr">
                    <a:noFill/>
                  </a:tcPr>
                </a:tc>
                <a:extLst>
                  <a:ext uri="{0D108BD9-81ED-4DB2-BD59-A6C34878D82A}">
                    <a16:rowId xmlns:a16="http://schemas.microsoft.com/office/drawing/2014/main" val="10003"/>
                  </a:ext>
                </a:extLst>
              </a:tr>
            </a:tbl>
          </a:graphicData>
        </a:graphic>
      </p:graphicFrame>
      <p:graphicFrame>
        <p:nvGraphicFramePr>
          <p:cNvPr id="7" name="Table 6">
            <a:extLst>
              <a:ext uri="{FF2B5EF4-FFF2-40B4-BE49-F238E27FC236}">
                <a16:creationId xmlns:a16="http://schemas.microsoft.com/office/drawing/2014/main" id="{D39C9BFE-B92B-4C6C-A4D7-43FA79518732}"/>
              </a:ext>
            </a:extLst>
          </p:cNvPr>
          <p:cNvGraphicFramePr>
            <a:graphicFrameLocks noGrp="1"/>
          </p:cNvGraphicFramePr>
          <p:nvPr>
            <p:extLst>
              <p:ext uri="{D42A27DB-BD31-4B8C-83A1-F6EECF244321}">
                <p14:modId xmlns:p14="http://schemas.microsoft.com/office/powerpoint/2010/main" val="236534167"/>
              </p:ext>
            </p:extLst>
          </p:nvPr>
        </p:nvGraphicFramePr>
        <p:xfrm>
          <a:off x="113032" y="3483863"/>
          <a:ext cx="4239515" cy="2413972"/>
        </p:xfrm>
        <a:graphic>
          <a:graphicData uri="http://schemas.openxmlformats.org/drawingml/2006/table">
            <a:tbl>
              <a:tblPr firstRow="1" bandRow="1">
                <a:tableStyleId>{5C22544A-7EE6-4342-B048-85BDC9FD1C3A}</a:tableStyleId>
              </a:tblPr>
              <a:tblGrid>
                <a:gridCol w="1602372">
                  <a:extLst>
                    <a:ext uri="{9D8B030D-6E8A-4147-A177-3AD203B41FA5}">
                      <a16:colId xmlns:a16="http://schemas.microsoft.com/office/drawing/2014/main" val="20000"/>
                    </a:ext>
                  </a:extLst>
                </a:gridCol>
                <a:gridCol w="837189">
                  <a:extLst>
                    <a:ext uri="{9D8B030D-6E8A-4147-A177-3AD203B41FA5}">
                      <a16:colId xmlns:a16="http://schemas.microsoft.com/office/drawing/2014/main" val="20001"/>
                    </a:ext>
                  </a:extLst>
                </a:gridCol>
                <a:gridCol w="920907">
                  <a:extLst>
                    <a:ext uri="{9D8B030D-6E8A-4147-A177-3AD203B41FA5}">
                      <a16:colId xmlns:a16="http://schemas.microsoft.com/office/drawing/2014/main" val="20002"/>
                    </a:ext>
                  </a:extLst>
                </a:gridCol>
                <a:gridCol w="879047">
                  <a:extLst>
                    <a:ext uri="{9D8B030D-6E8A-4147-A177-3AD203B41FA5}">
                      <a16:colId xmlns:a16="http://schemas.microsoft.com/office/drawing/2014/main" val="20003"/>
                    </a:ext>
                  </a:extLst>
                </a:gridCol>
              </a:tblGrid>
              <a:tr h="344183">
                <a:tc gridSpan="4">
                  <a:txBody>
                    <a:bodyPr/>
                    <a:lstStyle/>
                    <a:p>
                      <a:r>
                        <a:rPr lang="en-US" sz="1400" baseline="0" dirty="0">
                          <a:solidFill>
                            <a:schemeClr val="tx2">
                              <a:lumMod val="75000"/>
                            </a:schemeClr>
                          </a:solidFill>
                        </a:rPr>
                        <a:t>Describing today’s business environment as…</a:t>
                      </a:r>
                      <a:endParaRPr lang="en-US" sz="1400" dirty="0">
                        <a:solidFill>
                          <a:schemeClr val="tx2">
                            <a:lumMod val="75000"/>
                          </a:schemeClr>
                        </a:solidFill>
                      </a:endParaRPr>
                    </a:p>
                  </a:txBody>
                  <a:tcPr>
                    <a:solidFill>
                      <a:schemeClr val="bg1">
                        <a:lumMod val="95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826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2">
                              <a:lumMod val="75000"/>
                            </a:schemeClr>
                          </a:solidFill>
                        </a:rPr>
                        <a:t>Environment</a:t>
                      </a:r>
                      <a:r>
                        <a:rPr lang="en-US" sz="1400" b="1" baseline="0" dirty="0">
                          <a:solidFill>
                            <a:schemeClr val="tx2">
                              <a:lumMod val="75000"/>
                            </a:schemeClr>
                          </a:solidFill>
                        </a:rPr>
                        <a:t> for business to invest in Canada</a:t>
                      </a:r>
                      <a:endParaRPr lang="en-US" sz="1400" b="1" dirty="0">
                        <a:solidFill>
                          <a:schemeClr val="tx2">
                            <a:lumMod val="75000"/>
                          </a:schemeClr>
                        </a:solidFill>
                      </a:endParaRPr>
                    </a:p>
                  </a:txBody>
                  <a:tcPr anchor="b">
                    <a:solidFill>
                      <a:schemeClr val="bg1">
                        <a:lumMod val="95000"/>
                      </a:schemeClr>
                    </a:solidFill>
                  </a:tcPr>
                </a:tc>
                <a:tc>
                  <a:txBody>
                    <a:bodyPr/>
                    <a:lstStyle/>
                    <a:p>
                      <a:pPr algn="ctr"/>
                      <a:r>
                        <a:rPr lang="en-US" sz="1200" b="1" dirty="0">
                          <a:solidFill>
                            <a:schemeClr val="tx2">
                              <a:lumMod val="75000"/>
                            </a:schemeClr>
                          </a:solidFill>
                        </a:rPr>
                        <a:t>Positive</a:t>
                      </a:r>
                    </a:p>
                  </a:txBody>
                  <a:tcPr anchor="ctr">
                    <a:solidFill>
                      <a:schemeClr val="bg1">
                        <a:lumMod val="95000"/>
                      </a:schemeClr>
                    </a:solidFill>
                  </a:tcPr>
                </a:tc>
                <a:tc>
                  <a:txBody>
                    <a:bodyPr/>
                    <a:lstStyle/>
                    <a:p>
                      <a:pPr algn="ctr"/>
                      <a:r>
                        <a:rPr lang="en-US" sz="1200" b="1" dirty="0">
                          <a:solidFill>
                            <a:schemeClr val="tx2">
                              <a:lumMod val="75000"/>
                            </a:schemeClr>
                          </a:solidFill>
                        </a:rPr>
                        <a:t>Neutral</a:t>
                      </a:r>
                    </a:p>
                  </a:txBody>
                  <a:tcPr anchor="ctr">
                    <a:solidFill>
                      <a:schemeClr val="bg1">
                        <a:lumMod val="95000"/>
                      </a:schemeClr>
                    </a:solidFill>
                  </a:tcPr>
                </a:tc>
                <a:tc>
                  <a:txBody>
                    <a:bodyPr/>
                    <a:lstStyle/>
                    <a:p>
                      <a:pPr algn="ctr"/>
                      <a:r>
                        <a:rPr lang="en-US" sz="1200" b="1" dirty="0">
                          <a:solidFill>
                            <a:schemeClr val="tx2">
                              <a:lumMod val="75000"/>
                            </a:schemeClr>
                          </a:solidFill>
                        </a:rPr>
                        <a:t>Negative</a:t>
                      </a:r>
                    </a:p>
                  </a:txBody>
                  <a:tcPr anchor="ctr">
                    <a:solidFill>
                      <a:schemeClr val="bg1">
                        <a:lumMod val="95000"/>
                      </a:schemeClr>
                    </a:solidFill>
                  </a:tcPr>
                </a:tc>
                <a:extLst>
                  <a:ext uri="{0D108BD9-81ED-4DB2-BD59-A6C34878D82A}">
                    <a16:rowId xmlns:a16="http://schemas.microsoft.com/office/drawing/2014/main" val="10001"/>
                  </a:ext>
                </a:extLst>
              </a:tr>
              <a:tr h="418594">
                <a:tc>
                  <a:txBody>
                    <a:bodyPr/>
                    <a:lstStyle/>
                    <a:p>
                      <a:r>
                        <a:rPr lang="en-US" sz="1400" dirty="0">
                          <a:solidFill>
                            <a:schemeClr val="tx2">
                              <a:lumMod val="75000"/>
                            </a:schemeClr>
                          </a:solidFill>
                        </a:rPr>
                        <a:t>December</a:t>
                      </a:r>
                      <a:r>
                        <a:rPr lang="en-US" sz="1400" baseline="0" dirty="0">
                          <a:solidFill>
                            <a:schemeClr val="tx2">
                              <a:lumMod val="75000"/>
                            </a:schemeClr>
                          </a:solidFill>
                        </a:rPr>
                        <a:t> </a:t>
                      </a:r>
                      <a:r>
                        <a:rPr lang="en-US" sz="1400" dirty="0">
                          <a:solidFill>
                            <a:schemeClr val="tx2">
                              <a:lumMod val="75000"/>
                            </a:schemeClr>
                          </a:solidFill>
                        </a:rPr>
                        <a:t>2018</a:t>
                      </a:r>
                    </a:p>
                  </a:txBody>
                  <a:tcPr anchor="ctr">
                    <a:noFill/>
                  </a:tcPr>
                </a:tc>
                <a:tc>
                  <a:txBody>
                    <a:bodyPr/>
                    <a:lstStyle/>
                    <a:p>
                      <a:pPr algn="ctr"/>
                      <a:r>
                        <a:rPr lang="en-US" sz="1400" dirty="0">
                          <a:solidFill>
                            <a:schemeClr val="tx2">
                              <a:lumMod val="75000"/>
                            </a:schemeClr>
                          </a:solidFill>
                        </a:rPr>
                        <a:t>49.0%</a:t>
                      </a:r>
                    </a:p>
                  </a:txBody>
                  <a:tcPr anchor="ctr">
                    <a:noFill/>
                  </a:tcPr>
                </a:tc>
                <a:tc>
                  <a:txBody>
                    <a:bodyPr/>
                    <a:lstStyle/>
                    <a:p>
                      <a:pPr algn="ctr"/>
                      <a:r>
                        <a:rPr lang="en-US" sz="1400" dirty="0">
                          <a:solidFill>
                            <a:schemeClr val="tx2">
                              <a:lumMod val="75000"/>
                            </a:schemeClr>
                          </a:solidFill>
                        </a:rPr>
                        <a:t>25.5%</a:t>
                      </a: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2">
                              <a:lumMod val="75000"/>
                            </a:schemeClr>
                          </a:solidFill>
                        </a:rPr>
                        <a:t>23.5%</a:t>
                      </a:r>
                    </a:p>
                  </a:txBody>
                  <a:tcPr anchor="ctr">
                    <a:noFill/>
                  </a:tcPr>
                </a:tc>
                <a:extLst>
                  <a:ext uri="{0D108BD9-81ED-4DB2-BD59-A6C34878D82A}">
                    <a16:rowId xmlns:a16="http://schemas.microsoft.com/office/drawing/2014/main" val="3775609249"/>
                  </a:ext>
                </a:extLst>
              </a:tr>
              <a:tr h="418594">
                <a:tc>
                  <a:txBody>
                    <a:bodyPr/>
                    <a:lstStyle/>
                    <a:p>
                      <a:r>
                        <a:rPr lang="en-US" sz="1400" dirty="0">
                          <a:solidFill>
                            <a:schemeClr val="tx2">
                              <a:lumMod val="75000"/>
                            </a:schemeClr>
                          </a:solidFill>
                        </a:rPr>
                        <a:t>May 2018</a:t>
                      </a:r>
                    </a:p>
                  </a:txBody>
                  <a:tcPr anchor="ctr">
                    <a:solidFill>
                      <a:schemeClr val="bg1">
                        <a:lumMod val="95000"/>
                      </a:schemeClr>
                    </a:solidFill>
                  </a:tcPr>
                </a:tc>
                <a:tc>
                  <a:txBody>
                    <a:bodyPr/>
                    <a:lstStyle/>
                    <a:p>
                      <a:pPr algn="ctr"/>
                      <a:r>
                        <a:rPr lang="en-US" sz="1400" dirty="0">
                          <a:solidFill>
                            <a:schemeClr val="tx2">
                              <a:lumMod val="75000"/>
                            </a:schemeClr>
                          </a:solidFill>
                        </a:rPr>
                        <a:t>44.6%</a:t>
                      </a:r>
                    </a:p>
                  </a:txBody>
                  <a:tcPr anchor="ctr">
                    <a:solidFill>
                      <a:schemeClr val="bg1">
                        <a:lumMod val="95000"/>
                      </a:schemeClr>
                    </a:solidFill>
                  </a:tcPr>
                </a:tc>
                <a:tc>
                  <a:txBody>
                    <a:bodyPr/>
                    <a:lstStyle/>
                    <a:p>
                      <a:pPr algn="ctr"/>
                      <a:r>
                        <a:rPr lang="en-US" sz="1400" dirty="0">
                          <a:solidFill>
                            <a:schemeClr val="tx2">
                              <a:lumMod val="75000"/>
                            </a:schemeClr>
                          </a:solidFill>
                        </a:rPr>
                        <a:t>30.4%</a:t>
                      </a: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2">
                              <a:lumMod val="75000"/>
                            </a:schemeClr>
                          </a:solidFill>
                        </a:rPr>
                        <a:t>23.2%</a:t>
                      </a:r>
                    </a:p>
                  </a:txBody>
                  <a:tcPr anchor="ctr">
                    <a:solidFill>
                      <a:schemeClr val="bg1">
                        <a:lumMod val="95000"/>
                      </a:schemeClr>
                    </a:solidFill>
                  </a:tcPr>
                </a:tc>
                <a:extLst>
                  <a:ext uri="{0D108BD9-81ED-4DB2-BD59-A6C34878D82A}">
                    <a16:rowId xmlns:a16="http://schemas.microsoft.com/office/drawing/2014/main" val="10002"/>
                  </a:ext>
                </a:extLst>
              </a:tr>
              <a:tr h="406561">
                <a:tc>
                  <a:txBody>
                    <a:bodyPr/>
                    <a:lstStyle/>
                    <a:p>
                      <a:r>
                        <a:rPr lang="en-US" sz="1400" dirty="0">
                          <a:solidFill>
                            <a:schemeClr val="tx2">
                              <a:lumMod val="75000"/>
                            </a:schemeClr>
                          </a:solidFill>
                        </a:rPr>
                        <a:t>July 2017</a:t>
                      </a:r>
                    </a:p>
                  </a:txBody>
                  <a:tcPr anchor="ctr">
                    <a:noFill/>
                  </a:tcPr>
                </a:tc>
                <a:tc>
                  <a:txBody>
                    <a:bodyPr/>
                    <a:lstStyle/>
                    <a:p>
                      <a:pPr algn="ctr"/>
                      <a:r>
                        <a:rPr lang="en-US" sz="1400" dirty="0">
                          <a:solidFill>
                            <a:schemeClr val="tx2">
                              <a:lumMod val="75000"/>
                            </a:schemeClr>
                          </a:solidFill>
                        </a:rPr>
                        <a:t>54.2%</a:t>
                      </a:r>
                    </a:p>
                  </a:txBody>
                  <a:tcPr anchor="ctr">
                    <a:noFill/>
                  </a:tcPr>
                </a:tc>
                <a:tc>
                  <a:txBody>
                    <a:bodyPr/>
                    <a:lstStyle/>
                    <a:p>
                      <a:pPr algn="ctr"/>
                      <a:r>
                        <a:rPr lang="en-US" sz="1400" dirty="0">
                          <a:solidFill>
                            <a:schemeClr val="tx2">
                              <a:lumMod val="75000"/>
                            </a:schemeClr>
                          </a:solidFill>
                        </a:rPr>
                        <a:t>27.1%</a:t>
                      </a: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2">
                              <a:lumMod val="75000"/>
                            </a:schemeClr>
                          </a:solidFill>
                        </a:rPr>
                        <a:t>13.6%</a:t>
                      </a:r>
                    </a:p>
                  </a:txBody>
                  <a:tcPr anchor="c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77082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74680A6-F48B-4E8E-A35A-2B2119E9247E}" type="slidenum">
              <a:rPr lang="en-CA" smtClean="0">
                <a:solidFill>
                  <a:prstClr val="black">
                    <a:tint val="75000"/>
                  </a:prstClr>
                </a:solidFill>
              </a:rPr>
              <a:pPr>
                <a:defRPr/>
              </a:pPr>
              <a:t>5</a:t>
            </a:fld>
            <a:endParaRPr lang="en-CA">
              <a:solidFill>
                <a:prstClr val="black">
                  <a:tint val="75000"/>
                </a:prstClr>
              </a:solidFill>
            </a:endParaRPr>
          </a:p>
        </p:txBody>
      </p:sp>
      <p:sp>
        <p:nvSpPr>
          <p:cNvPr id="4" name="Content Placeholder 5">
            <a:extLst>
              <a:ext uri="{FF2B5EF4-FFF2-40B4-BE49-F238E27FC236}">
                <a16:creationId xmlns:a16="http://schemas.microsoft.com/office/drawing/2014/main" id="{67982FF4-D5AB-4031-81D0-0AD6B4F07802}"/>
              </a:ext>
            </a:extLst>
          </p:cNvPr>
          <p:cNvSpPr txBox="1">
            <a:spLocks/>
          </p:cNvSpPr>
          <p:nvPr/>
        </p:nvSpPr>
        <p:spPr>
          <a:xfrm>
            <a:off x="182960" y="82357"/>
            <a:ext cx="7848816" cy="576064"/>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2">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Font typeface="Arial" pitchFamily="34" charset="0"/>
              <a:buNone/>
            </a:pPr>
            <a:r>
              <a:rPr lang="en-CA" b="1" dirty="0"/>
              <a:t>At a glance</a:t>
            </a:r>
          </a:p>
        </p:txBody>
      </p:sp>
      <p:graphicFrame>
        <p:nvGraphicFramePr>
          <p:cNvPr id="9" name="Table 8">
            <a:extLst>
              <a:ext uri="{FF2B5EF4-FFF2-40B4-BE49-F238E27FC236}">
                <a16:creationId xmlns:a16="http://schemas.microsoft.com/office/drawing/2014/main" id="{46E82318-0EB3-4E11-9D04-3428CE38D258}"/>
              </a:ext>
            </a:extLst>
          </p:cNvPr>
          <p:cNvGraphicFramePr>
            <a:graphicFrameLocks noGrp="1"/>
          </p:cNvGraphicFramePr>
          <p:nvPr>
            <p:extLst>
              <p:ext uri="{D42A27DB-BD31-4B8C-83A1-F6EECF244321}">
                <p14:modId xmlns:p14="http://schemas.microsoft.com/office/powerpoint/2010/main" val="2896408826"/>
              </p:ext>
            </p:extLst>
          </p:nvPr>
        </p:nvGraphicFramePr>
        <p:xfrm>
          <a:off x="292686" y="1015028"/>
          <a:ext cx="8448903" cy="1219200"/>
        </p:xfrm>
        <a:graphic>
          <a:graphicData uri="http://schemas.openxmlformats.org/drawingml/2006/table">
            <a:tbl>
              <a:tblPr firstRow="1" bandRow="1">
                <a:tableStyleId>{5C22544A-7EE6-4342-B048-85BDC9FD1C3A}</a:tableStyleId>
              </a:tblPr>
              <a:tblGrid>
                <a:gridCol w="3663653">
                  <a:extLst>
                    <a:ext uri="{9D8B030D-6E8A-4147-A177-3AD203B41FA5}">
                      <a16:colId xmlns:a16="http://schemas.microsoft.com/office/drawing/2014/main" val="20000"/>
                    </a:ext>
                  </a:extLst>
                </a:gridCol>
                <a:gridCol w="2417087">
                  <a:extLst>
                    <a:ext uri="{9D8B030D-6E8A-4147-A177-3AD203B41FA5}">
                      <a16:colId xmlns:a16="http://schemas.microsoft.com/office/drawing/2014/main" val="20001"/>
                    </a:ext>
                  </a:extLst>
                </a:gridCol>
                <a:gridCol w="2368163">
                  <a:extLst>
                    <a:ext uri="{9D8B030D-6E8A-4147-A177-3AD203B41FA5}">
                      <a16:colId xmlns:a16="http://schemas.microsoft.com/office/drawing/2014/main" val="20002"/>
                    </a:ext>
                  </a:extLst>
                </a:gridCol>
              </a:tblGrid>
              <a:tr h="2646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2">
                              <a:lumMod val="75000"/>
                            </a:schemeClr>
                          </a:solidFill>
                        </a:rPr>
                        <a:t>Direction</a:t>
                      </a:r>
                      <a:r>
                        <a:rPr lang="en-US" sz="1400" b="1" baseline="0" dirty="0">
                          <a:solidFill>
                            <a:schemeClr val="tx2">
                              <a:lumMod val="75000"/>
                            </a:schemeClr>
                          </a:solidFill>
                        </a:rPr>
                        <a:t> of the Canadian economy</a:t>
                      </a:r>
                      <a:endParaRPr lang="en-US" sz="1400" b="1" dirty="0">
                        <a:solidFill>
                          <a:schemeClr val="tx2">
                            <a:lumMod val="75000"/>
                          </a:schemeClr>
                        </a:solidFill>
                      </a:endParaRPr>
                    </a:p>
                  </a:txBody>
                  <a:tcPr>
                    <a:solidFill>
                      <a:schemeClr val="bg1">
                        <a:lumMod val="95000"/>
                      </a:schemeClr>
                    </a:solidFill>
                  </a:tcPr>
                </a:tc>
                <a:tc>
                  <a:txBody>
                    <a:bodyPr/>
                    <a:lstStyle/>
                    <a:p>
                      <a:pPr algn="ctr"/>
                      <a:r>
                        <a:rPr lang="en-US" sz="1400" b="1" dirty="0">
                          <a:solidFill>
                            <a:schemeClr val="tx2">
                              <a:lumMod val="75000"/>
                            </a:schemeClr>
                          </a:solidFill>
                        </a:rPr>
                        <a:t>Right direction</a:t>
                      </a:r>
                    </a:p>
                  </a:txBody>
                  <a:tcPr>
                    <a:lnR w="12700" cap="flat" cmpd="sng" algn="ctr">
                      <a:solidFill>
                        <a:schemeClr val="bg1"/>
                      </a:solidFill>
                      <a:prstDash val="solid"/>
                      <a:round/>
                      <a:headEnd type="none" w="med" len="med"/>
                      <a:tailEnd type="none" w="med" len="med"/>
                    </a:lnR>
                    <a:solidFill>
                      <a:schemeClr val="bg1">
                        <a:lumMod val="95000"/>
                      </a:schemeClr>
                    </a:solidFill>
                  </a:tcPr>
                </a:tc>
                <a:tc>
                  <a:txBody>
                    <a:bodyPr/>
                    <a:lstStyle/>
                    <a:p>
                      <a:pPr algn="ctr"/>
                      <a:r>
                        <a:rPr lang="en-US" sz="1400" b="1" dirty="0">
                          <a:solidFill>
                            <a:schemeClr val="tx2">
                              <a:lumMod val="75000"/>
                            </a:schemeClr>
                          </a:solidFill>
                        </a:rPr>
                        <a:t>Wrong</a:t>
                      </a:r>
                      <a:r>
                        <a:rPr lang="en-US" sz="1400" b="1" baseline="0" dirty="0">
                          <a:solidFill>
                            <a:schemeClr val="tx2">
                              <a:lumMod val="75000"/>
                            </a:schemeClr>
                          </a:solidFill>
                        </a:rPr>
                        <a:t> direction</a:t>
                      </a:r>
                      <a:endParaRPr lang="en-US" sz="1400" b="1" dirty="0">
                        <a:solidFill>
                          <a:schemeClr val="tx2">
                            <a:lumMod val="75000"/>
                          </a:schemeClr>
                        </a:solidFill>
                      </a:endParaRPr>
                    </a:p>
                  </a:txBody>
                  <a:tcPr>
                    <a:lnL w="12700" cap="flat" cmpd="sng" algn="ctr">
                      <a:solidFill>
                        <a:schemeClr val="bg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0001"/>
                  </a:ext>
                </a:extLst>
              </a:tr>
              <a:tr h="264601">
                <a:tc>
                  <a:txBody>
                    <a:bodyPr/>
                    <a:lstStyle/>
                    <a:p>
                      <a:r>
                        <a:rPr lang="en-US" sz="1400" dirty="0">
                          <a:solidFill>
                            <a:schemeClr val="tx2">
                              <a:lumMod val="75000"/>
                            </a:schemeClr>
                          </a:solidFill>
                        </a:rPr>
                        <a:t>December 2018</a:t>
                      </a:r>
                    </a:p>
                  </a:txBody>
                  <a:tcPr anchor="ctr">
                    <a:noFill/>
                  </a:tcPr>
                </a:tc>
                <a:tc>
                  <a:txBody>
                    <a:bodyPr/>
                    <a:lstStyle/>
                    <a:p>
                      <a:pPr algn="ctr"/>
                      <a:r>
                        <a:rPr lang="en-US" sz="1400" dirty="0">
                          <a:solidFill>
                            <a:schemeClr val="tx2">
                              <a:lumMod val="75000"/>
                            </a:schemeClr>
                          </a:solidFill>
                        </a:rPr>
                        <a:t>54.9%</a:t>
                      </a:r>
                    </a:p>
                  </a:txBody>
                  <a:tcPr anchor="ctr">
                    <a:lnR w="12700" cap="flat" cmpd="sng" algn="ctr">
                      <a:solidFill>
                        <a:schemeClr val="bg1"/>
                      </a:solidFill>
                      <a:prstDash val="solid"/>
                      <a:round/>
                      <a:headEnd type="none" w="med" len="med"/>
                      <a:tailEnd type="none" w="med" len="med"/>
                    </a:lnR>
                    <a:noFill/>
                  </a:tcPr>
                </a:tc>
                <a:tc>
                  <a:txBody>
                    <a:bodyPr/>
                    <a:lstStyle/>
                    <a:p>
                      <a:pPr algn="ctr"/>
                      <a:r>
                        <a:rPr lang="en-US" sz="1400" dirty="0">
                          <a:solidFill>
                            <a:schemeClr val="tx2">
                              <a:lumMod val="75000"/>
                            </a:schemeClr>
                          </a:solidFill>
                        </a:rPr>
                        <a:t>31.4%</a:t>
                      </a:r>
                    </a:p>
                  </a:txBody>
                  <a:tcPr anchor="ctr">
                    <a:lnL w="12700" cap="flat" cmpd="sng" algn="ctr">
                      <a:solidFill>
                        <a:schemeClr val="bg1"/>
                      </a:solidFill>
                      <a:prstDash val="solid"/>
                      <a:round/>
                      <a:headEnd type="none" w="med" len="med"/>
                      <a:tailEnd type="none" w="med" len="med"/>
                    </a:lnL>
                    <a:noFill/>
                  </a:tcPr>
                </a:tc>
                <a:extLst>
                  <a:ext uri="{0D108BD9-81ED-4DB2-BD59-A6C34878D82A}">
                    <a16:rowId xmlns:a16="http://schemas.microsoft.com/office/drawing/2014/main" val="2930113788"/>
                  </a:ext>
                </a:extLst>
              </a:tr>
              <a:tr h="264601">
                <a:tc>
                  <a:txBody>
                    <a:bodyPr/>
                    <a:lstStyle/>
                    <a:p>
                      <a:r>
                        <a:rPr lang="en-US" sz="1400" dirty="0">
                          <a:solidFill>
                            <a:schemeClr val="tx2">
                              <a:lumMod val="75000"/>
                            </a:schemeClr>
                          </a:solidFill>
                        </a:rPr>
                        <a:t>May 2018</a:t>
                      </a:r>
                    </a:p>
                  </a:txBody>
                  <a:tcPr anchor="ctr">
                    <a:solidFill>
                      <a:schemeClr val="bg1">
                        <a:lumMod val="95000"/>
                      </a:schemeClr>
                    </a:solidFill>
                  </a:tcPr>
                </a:tc>
                <a:tc>
                  <a:txBody>
                    <a:bodyPr/>
                    <a:lstStyle/>
                    <a:p>
                      <a:pPr algn="ctr"/>
                      <a:r>
                        <a:rPr lang="en-US" sz="1400" dirty="0">
                          <a:solidFill>
                            <a:schemeClr val="tx2">
                              <a:lumMod val="75000"/>
                            </a:schemeClr>
                          </a:solidFill>
                        </a:rPr>
                        <a:t>53.6%</a:t>
                      </a:r>
                    </a:p>
                  </a:txBody>
                  <a:tcPr anchor="ctr">
                    <a:lnR w="12700" cap="flat" cmpd="sng" algn="ctr">
                      <a:solidFill>
                        <a:schemeClr val="bg1"/>
                      </a:solidFill>
                      <a:prstDash val="solid"/>
                      <a:round/>
                      <a:headEnd type="none" w="med" len="med"/>
                      <a:tailEnd type="none" w="med" len="med"/>
                    </a:lnR>
                    <a:solidFill>
                      <a:schemeClr val="bg1">
                        <a:lumMod val="95000"/>
                      </a:schemeClr>
                    </a:solidFill>
                  </a:tcPr>
                </a:tc>
                <a:tc>
                  <a:txBody>
                    <a:bodyPr/>
                    <a:lstStyle/>
                    <a:p>
                      <a:pPr algn="ctr"/>
                      <a:r>
                        <a:rPr lang="en-US" sz="1400" dirty="0">
                          <a:solidFill>
                            <a:schemeClr val="tx2">
                              <a:lumMod val="75000"/>
                            </a:schemeClr>
                          </a:solidFill>
                        </a:rPr>
                        <a:t>35.7%</a:t>
                      </a:r>
                    </a:p>
                  </a:txBody>
                  <a:tcPr anchor="ctr">
                    <a:lnL w="12700" cap="flat" cmpd="sng" algn="ctr">
                      <a:solidFill>
                        <a:schemeClr val="bg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0002"/>
                  </a:ext>
                </a:extLst>
              </a:tr>
              <a:tr h="264601">
                <a:tc>
                  <a:txBody>
                    <a:bodyPr/>
                    <a:lstStyle/>
                    <a:p>
                      <a:r>
                        <a:rPr lang="en-US" sz="1400" dirty="0">
                          <a:solidFill>
                            <a:schemeClr val="tx2">
                              <a:lumMod val="75000"/>
                            </a:schemeClr>
                          </a:solidFill>
                        </a:rPr>
                        <a:t>July 2017</a:t>
                      </a:r>
                    </a:p>
                  </a:txBody>
                  <a:tcPr anchor="ctr">
                    <a:noFill/>
                  </a:tcPr>
                </a:tc>
                <a:tc>
                  <a:txBody>
                    <a:bodyPr/>
                    <a:lstStyle/>
                    <a:p>
                      <a:pPr algn="ctr"/>
                      <a:r>
                        <a:rPr lang="en-US" sz="1400" dirty="0">
                          <a:solidFill>
                            <a:schemeClr val="tx2">
                              <a:lumMod val="75000"/>
                            </a:schemeClr>
                          </a:solidFill>
                        </a:rPr>
                        <a:t>45.8%</a:t>
                      </a:r>
                    </a:p>
                  </a:txBody>
                  <a:tcPr anchor="ctr">
                    <a:lnR w="12700" cap="flat" cmpd="sng" algn="ctr">
                      <a:solidFill>
                        <a:schemeClr val="bg1"/>
                      </a:solidFill>
                      <a:prstDash val="solid"/>
                      <a:round/>
                      <a:headEnd type="none" w="med" len="med"/>
                      <a:tailEnd type="none" w="med" len="med"/>
                    </a:lnR>
                    <a:noFill/>
                  </a:tcPr>
                </a:tc>
                <a:tc>
                  <a:txBody>
                    <a:bodyPr/>
                    <a:lstStyle/>
                    <a:p>
                      <a:pPr algn="ctr"/>
                      <a:r>
                        <a:rPr lang="en-US" sz="1400" dirty="0">
                          <a:solidFill>
                            <a:schemeClr val="tx2">
                              <a:lumMod val="75000"/>
                            </a:schemeClr>
                          </a:solidFill>
                        </a:rPr>
                        <a:t>25.4%</a:t>
                      </a:r>
                    </a:p>
                  </a:txBody>
                  <a:tcPr anchor="ctr">
                    <a:lnL w="12700" cap="flat" cmpd="sng" algn="ctr">
                      <a:solidFill>
                        <a:schemeClr val="bg1"/>
                      </a:solidFill>
                      <a:prstDash val="solid"/>
                      <a:round/>
                      <a:headEnd type="none" w="med" len="med"/>
                      <a:tailEnd type="none" w="med" len="med"/>
                    </a:lnL>
                    <a:noFill/>
                  </a:tcPr>
                </a:tc>
                <a:extLst>
                  <a:ext uri="{0D108BD9-81ED-4DB2-BD59-A6C34878D82A}">
                    <a16:rowId xmlns:a16="http://schemas.microsoft.com/office/drawing/2014/main" val="10003"/>
                  </a:ext>
                </a:extLst>
              </a:tr>
            </a:tbl>
          </a:graphicData>
        </a:graphic>
      </p:graphicFrame>
      <p:graphicFrame>
        <p:nvGraphicFramePr>
          <p:cNvPr id="10" name="Table 9">
            <a:extLst>
              <a:ext uri="{FF2B5EF4-FFF2-40B4-BE49-F238E27FC236}">
                <a16:creationId xmlns:a16="http://schemas.microsoft.com/office/drawing/2014/main" id="{C4B7792C-BAB1-4899-A982-E1B76071DD85}"/>
              </a:ext>
            </a:extLst>
          </p:cNvPr>
          <p:cNvGraphicFramePr>
            <a:graphicFrameLocks noGrp="1"/>
          </p:cNvGraphicFramePr>
          <p:nvPr>
            <p:extLst>
              <p:ext uri="{D42A27DB-BD31-4B8C-83A1-F6EECF244321}">
                <p14:modId xmlns:p14="http://schemas.microsoft.com/office/powerpoint/2010/main" val="2032977178"/>
              </p:ext>
            </p:extLst>
          </p:nvPr>
        </p:nvGraphicFramePr>
        <p:xfrm>
          <a:off x="299280" y="3813041"/>
          <a:ext cx="8442309" cy="1036320"/>
        </p:xfrm>
        <a:graphic>
          <a:graphicData uri="http://schemas.openxmlformats.org/drawingml/2006/table">
            <a:tbl>
              <a:tblPr bandRow="1">
                <a:tableStyleId>{5C22544A-7EE6-4342-B048-85BDC9FD1C3A}</a:tableStyleId>
              </a:tblPr>
              <a:tblGrid>
                <a:gridCol w="3208722">
                  <a:extLst>
                    <a:ext uri="{9D8B030D-6E8A-4147-A177-3AD203B41FA5}">
                      <a16:colId xmlns:a16="http://schemas.microsoft.com/office/drawing/2014/main" val="20000"/>
                    </a:ext>
                  </a:extLst>
                </a:gridCol>
                <a:gridCol w="1045980">
                  <a:extLst>
                    <a:ext uri="{9D8B030D-6E8A-4147-A177-3AD203B41FA5}">
                      <a16:colId xmlns:a16="http://schemas.microsoft.com/office/drawing/2014/main" val="20001"/>
                    </a:ext>
                  </a:extLst>
                </a:gridCol>
                <a:gridCol w="1065492">
                  <a:extLst>
                    <a:ext uri="{9D8B030D-6E8A-4147-A177-3AD203B41FA5}">
                      <a16:colId xmlns:a16="http://schemas.microsoft.com/office/drawing/2014/main" val="20002"/>
                    </a:ext>
                  </a:extLst>
                </a:gridCol>
                <a:gridCol w="1026469">
                  <a:extLst>
                    <a:ext uri="{9D8B030D-6E8A-4147-A177-3AD203B41FA5}">
                      <a16:colId xmlns:a16="http://schemas.microsoft.com/office/drawing/2014/main" val="20003"/>
                    </a:ext>
                  </a:extLst>
                </a:gridCol>
                <a:gridCol w="1047823">
                  <a:extLst>
                    <a:ext uri="{9D8B030D-6E8A-4147-A177-3AD203B41FA5}">
                      <a16:colId xmlns:a16="http://schemas.microsoft.com/office/drawing/2014/main" val="20004"/>
                    </a:ext>
                  </a:extLst>
                </a:gridCol>
                <a:gridCol w="1047823">
                  <a:extLst>
                    <a:ext uri="{9D8B030D-6E8A-4147-A177-3AD203B41FA5}">
                      <a16:colId xmlns:a16="http://schemas.microsoft.com/office/drawing/2014/main" val="20005"/>
                    </a:ext>
                  </a:extLst>
                </a:gridCol>
              </a:tblGrid>
              <a:tr h="0">
                <a:tc>
                  <a:txBody>
                    <a:bodyPr/>
                    <a:lstStyle/>
                    <a:p>
                      <a:pPr algn="ctr"/>
                      <a:endParaRPr lang="en-CA" sz="1400" b="1" dirty="0">
                        <a:solidFill>
                          <a:schemeClr val="tx2">
                            <a:lumMod val="75000"/>
                          </a:schemeClr>
                        </a:solidFill>
                      </a:endParaRPr>
                    </a:p>
                  </a:txBody>
                  <a:tcPr anchor="ctr">
                    <a:solidFill>
                      <a:schemeClr val="bg1">
                        <a:lumMod val="95000"/>
                      </a:schemeClr>
                    </a:solidFill>
                  </a:tcPr>
                </a:tc>
                <a:tc>
                  <a:txBody>
                    <a:bodyPr/>
                    <a:lstStyle/>
                    <a:p>
                      <a:pPr algn="ctr"/>
                      <a:r>
                        <a:rPr lang="en-US" sz="1400" b="1" dirty="0">
                          <a:solidFill>
                            <a:schemeClr val="tx2">
                              <a:lumMod val="75000"/>
                            </a:schemeClr>
                          </a:solidFill>
                        </a:rPr>
                        <a:t>Positive</a:t>
                      </a:r>
                      <a:endParaRPr lang="en-CA" sz="1400" b="1" dirty="0">
                        <a:solidFill>
                          <a:schemeClr val="tx2">
                            <a:lumMod val="75000"/>
                          </a:schemeClr>
                        </a:solidFill>
                      </a:endParaRPr>
                    </a:p>
                  </a:txBody>
                  <a:tcPr anchor="ctr">
                    <a:solidFill>
                      <a:schemeClr val="bg1">
                        <a:lumMod val="95000"/>
                      </a:schemeClr>
                    </a:solidFill>
                  </a:tcPr>
                </a:tc>
                <a:tc>
                  <a:txBody>
                    <a:bodyPr/>
                    <a:lstStyle/>
                    <a:p>
                      <a:pPr algn="ctr"/>
                      <a:r>
                        <a:rPr lang="en-US" sz="1400" b="1" dirty="0">
                          <a:solidFill>
                            <a:schemeClr val="tx2">
                              <a:lumMod val="75000"/>
                            </a:schemeClr>
                          </a:solidFill>
                        </a:rPr>
                        <a:t>Somewhat positive</a:t>
                      </a:r>
                      <a:endParaRPr lang="en-CA" sz="1400" b="1" dirty="0">
                        <a:solidFill>
                          <a:schemeClr val="tx2">
                            <a:lumMod val="75000"/>
                          </a:schemeClr>
                        </a:solidFill>
                      </a:endParaRPr>
                    </a:p>
                  </a:txBody>
                  <a:tcPr anchor="ctr">
                    <a:solidFill>
                      <a:schemeClr val="bg1">
                        <a:lumMod val="95000"/>
                      </a:schemeClr>
                    </a:solidFill>
                  </a:tcPr>
                </a:tc>
                <a:tc>
                  <a:txBody>
                    <a:bodyPr/>
                    <a:lstStyle/>
                    <a:p>
                      <a:pPr algn="ctr"/>
                      <a:r>
                        <a:rPr lang="en-CA" sz="1400" b="1" dirty="0">
                          <a:solidFill>
                            <a:schemeClr val="tx2">
                              <a:lumMod val="75000"/>
                            </a:schemeClr>
                          </a:solidFill>
                        </a:rPr>
                        <a:t>Somewhat negative</a:t>
                      </a:r>
                    </a:p>
                  </a:txBody>
                  <a:tcPr anchor="ctr">
                    <a:solidFill>
                      <a:schemeClr val="bg1">
                        <a:lumMod val="95000"/>
                      </a:schemeClr>
                    </a:solidFill>
                  </a:tcPr>
                </a:tc>
                <a:tc>
                  <a:txBody>
                    <a:bodyPr/>
                    <a:lstStyle/>
                    <a:p>
                      <a:pPr algn="ctr"/>
                      <a:r>
                        <a:rPr lang="en-US" sz="1400" b="1" dirty="0">
                          <a:solidFill>
                            <a:schemeClr val="tx2">
                              <a:lumMod val="75000"/>
                            </a:schemeClr>
                          </a:solidFill>
                        </a:rPr>
                        <a:t>Negative</a:t>
                      </a:r>
                      <a:endParaRPr lang="en-CA" sz="1400" b="1" dirty="0">
                        <a:solidFill>
                          <a:schemeClr val="tx2">
                            <a:lumMod val="75000"/>
                          </a:schemeClr>
                        </a:solidFill>
                      </a:endParaRPr>
                    </a:p>
                  </a:txBody>
                  <a:tcPr anchor="ctr">
                    <a:solidFill>
                      <a:schemeClr val="bg1">
                        <a:lumMod val="95000"/>
                      </a:schemeClr>
                    </a:solidFill>
                  </a:tcPr>
                </a:tc>
                <a:tc>
                  <a:txBody>
                    <a:bodyPr/>
                    <a:lstStyle/>
                    <a:p>
                      <a:pPr algn="ctr"/>
                      <a:r>
                        <a:rPr lang="en-CA" sz="1400" b="1" dirty="0">
                          <a:solidFill>
                            <a:schemeClr val="tx2">
                              <a:lumMod val="75000"/>
                            </a:schemeClr>
                          </a:solidFill>
                        </a:rPr>
                        <a:t>Unsure</a:t>
                      </a:r>
                    </a:p>
                  </a:txBody>
                  <a:tcPr anchor="ctr">
                    <a:solidFill>
                      <a:schemeClr val="bg1">
                        <a:lumMod val="95000"/>
                      </a:schemeClr>
                    </a:solidFill>
                  </a:tcPr>
                </a:tc>
                <a:extLst>
                  <a:ext uri="{0D108BD9-81ED-4DB2-BD59-A6C34878D82A}">
                    <a16:rowId xmlns:a16="http://schemas.microsoft.com/office/drawing/2014/main" val="10000"/>
                  </a:ext>
                </a:extLst>
              </a:tr>
              <a:tr h="0">
                <a:tc>
                  <a:txBody>
                    <a:bodyPr/>
                    <a:lstStyle/>
                    <a:p>
                      <a:pPr algn="l"/>
                      <a:r>
                        <a:rPr lang="en-US" sz="1400" b="0" dirty="0">
                          <a:solidFill>
                            <a:schemeClr val="tx2">
                              <a:lumMod val="75000"/>
                            </a:schemeClr>
                          </a:solidFill>
                        </a:rPr>
                        <a:t>View of the US-Mexico-Canada Agreement</a:t>
                      </a:r>
                      <a:endParaRPr lang="en-CA" sz="1400" b="0" dirty="0">
                        <a:solidFill>
                          <a:schemeClr val="tx2">
                            <a:lumMod val="75000"/>
                          </a:schemeClr>
                        </a:solidFill>
                      </a:endParaRPr>
                    </a:p>
                  </a:txBody>
                  <a:tcPr anchor="ctr">
                    <a:noFill/>
                  </a:tcPr>
                </a:tc>
                <a:tc>
                  <a:txBody>
                    <a:bodyPr/>
                    <a:lstStyle/>
                    <a:p>
                      <a:pPr algn="ctr"/>
                      <a:r>
                        <a:rPr lang="en-US" sz="1400" dirty="0">
                          <a:solidFill>
                            <a:schemeClr val="tx2">
                              <a:lumMod val="75000"/>
                            </a:schemeClr>
                          </a:solidFill>
                        </a:rPr>
                        <a:t>19.6%</a:t>
                      </a:r>
                    </a:p>
                  </a:txBody>
                  <a:tcPr anchor="ctr">
                    <a:noFill/>
                  </a:tcPr>
                </a:tc>
                <a:tc>
                  <a:txBody>
                    <a:bodyPr/>
                    <a:lstStyle/>
                    <a:p>
                      <a:pPr algn="ctr"/>
                      <a:r>
                        <a:rPr lang="en-US" sz="1400" dirty="0">
                          <a:solidFill>
                            <a:schemeClr val="tx2">
                              <a:lumMod val="75000"/>
                            </a:schemeClr>
                          </a:solidFill>
                        </a:rPr>
                        <a:t>49.0%</a:t>
                      </a:r>
                    </a:p>
                  </a:txBody>
                  <a:tcPr anchor="ctr">
                    <a:noFill/>
                  </a:tcPr>
                </a:tc>
                <a:tc>
                  <a:txBody>
                    <a:bodyPr/>
                    <a:lstStyle/>
                    <a:p>
                      <a:pPr algn="ctr"/>
                      <a:r>
                        <a:rPr lang="en-US" sz="1400" dirty="0">
                          <a:solidFill>
                            <a:schemeClr val="tx2">
                              <a:lumMod val="75000"/>
                            </a:schemeClr>
                          </a:solidFill>
                        </a:rPr>
                        <a:t>13.7%</a:t>
                      </a:r>
                    </a:p>
                  </a:txBody>
                  <a:tcPr anchor="ctr">
                    <a:noFill/>
                  </a:tcPr>
                </a:tc>
                <a:tc>
                  <a:txBody>
                    <a:bodyPr/>
                    <a:lstStyle/>
                    <a:p>
                      <a:pPr algn="ctr"/>
                      <a:r>
                        <a:rPr lang="en-US" sz="1400" dirty="0">
                          <a:solidFill>
                            <a:schemeClr val="tx2">
                              <a:lumMod val="75000"/>
                            </a:schemeClr>
                          </a:solidFill>
                        </a:rPr>
                        <a:t>3.9%</a:t>
                      </a:r>
                    </a:p>
                  </a:txBody>
                  <a:tcPr anchor="ctr">
                    <a:noFill/>
                  </a:tcPr>
                </a:tc>
                <a:tc>
                  <a:txBody>
                    <a:bodyPr/>
                    <a:lstStyle/>
                    <a:p>
                      <a:pPr algn="ctr"/>
                      <a:r>
                        <a:rPr lang="en-US" sz="1400" dirty="0">
                          <a:solidFill>
                            <a:schemeClr val="tx2">
                              <a:lumMod val="75000"/>
                            </a:schemeClr>
                          </a:solidFill>
                        </a:rPr>
                        <a:t>13.7%</a:t>
                      </a:r>
                    </a:p>
                  </a:txBody>
                  <a:tcPr anchor="ctr">
                    <a:noFill/>
                  </a:tcPr>
                </a:tc>
                <a:extLst>
                  <a:ext uri="{0D108BD9-81ED-4DB2-BD59-A6C34878D82A}">
                    <a16:rowId xmlns:a16="http://schemas.microsoft.com/office/drawing/2014/main" val="10001"/>
                  </a:ext>
                </a:extLst>
              </a:tr>
            </a:tbl>
          </a:graphicData>
        </a:graphic>
      </p:graphicFrame>
      <p:graphicFrame>
        <p:nvGraphicFramePr>
          <p:cNvPr id="11" name="Table 10">
            <a:extLst>
              <a:ext uri="{FF2B5EF4-FFF2-40B4-BE49-F238E27FC236}">
                <a16:creationId xmlns:a16="http://schemas.microsoft.com/office/drawing/2014/main" id="{AC468217-2F13-4EAC-84D7-AE7CB3CBE91B}"/>
              </a:ext>
            </a:extLst>
          </p:cNvPr>
          <p:cNvGraphicFramePr>
            <a:graphicFrameLocks noGrp="1"/>
          </p:cNvGraphicFramePr>
          <p:nvPr>
            <p:extLst>
              <p:ext uri="{D42A27DB-BD31-4B8C-83A1-F6EECF244321}">
                <p14:modId xmlns:p14="http://schemas.microsoft.com/office/powerpoint/2010/main" val="1016669953"/>
              </p:ext>
            </p:extLst>
          </p:nvPr>
        </p:nvGraphicFramePr>
        <p:xfrm>
          <a:off x="292686" y="2386603"/>
          <a:ext cx="8448902" cy="1219200"/>
        </p:xfrm>
        <a:graphic>
          <a:graphicData uri="http://schemas.openxmlformats.org/drawingml/2006/table">
            <a:tbl>
              <a:tblPr bandRow="1">
                <a:tableStyleId>{5C22544A-7EE6-4342-B048-85BDC9FD1C3A}</a:tableStyleId>
              </a:tblPr>
              <a:tblGrid>
                <a:gridCol w="6363173">
                  <a:extLst>
                    <a:ext uri="{9D8B030D-6E8A-4147-A177-3AD203B41FA5}">
                      <a16:colId xmlns:a16="http://schemas.microsoft.com/office/drawing/2014/main" val="20000"/>
                    </a:ext>
                  </a:extLst>
                </a:gridCol>
                <a:gridCol w="2085729">
                  <a:extLst>
                    <a:ext uri="{9D8B030D-6E8A-4147-A177-3AD203B41FA5}">
                      <a16:colId xmlns:a16="http://schemas.microsoft.com/office/drawing/2014/main" val="20001"/>
                    </a:ext>
                  </a:extLst>
                </a:gridCol>
              </a:tblGrid>
              <a:tr h="0">
                <a:tc>
                  <a:txBody>
                    <a:bodyPr/>
                    <a:lstStyle/>
                    <a:p>
                      <a:pPr algn="l"/>
                      <a:r>
                        <a:rPr lang="en-CA" sz="1400" b="1" dirty="0">
                          <a:solidFill>
                            <a:schemeClr val="tx2">
                              <a:lumMod val="75000"/>
                            </a:schemeClr>
                          </a:solidFill>
                        </a:rPr>
                        <a:t>Top ways Canadian governments can attract investment in Canada</a:t>
                      </a:r>
                    </a:p>
                  </a:txBody>
                  <a:tcPr anchor="ctr">
                    <a:solidFill>
                      <a:schemeClr val="bg1">
                        <a:lumMod val="95000"/>
                      </a:schemeClr>
                    </a:solidFill>
                  </a:tcPr>
                </a:tc>
                <a:tc>
                  <a:txBody>
                    <a:bodyPr/>
                    <a:lstStyle/>
                    <a:p>
                      <a:pPr algn="ctr"/>
                      <a:r>
                        <a:rPr lang="en-CA" sz="1400" b="1" dirty="0">
                          <a:solidFill>
                            <a:schemeClr val="tx2">
                              <a:lumMod val="75000"/>
                            </a:schemeClr>
                          </a:solidFill>
                        </a:rPr>
                        <a:t>Frequency</a:t>
                      </a:r>
                    </a:p>
                  </a:txBody>
                  <a:tcPr anchor="ctr">
                    <a:solidFill>
                      <a:schemeClr val="bg1">
                        <a:lumMod val="95000"/>
                      </a:schemeClr>
                    </a:solidFill>
                  </a:tcPr>
                </a:tc>
                <a:extLst>
                  <a:ext uri="{0D108BD9-81ED-4DB2-BD59-A6C34878D82A}">
                    <a16:rowId xmlns:a16="http://schemas.microsoft.com/office/drawing/2014/main" val="10000"/>
                  </a:ext>
                </a:extLst>
              </a:tr>
              <a:tr h="0">
                <a:tc>
                  <a:txBody>
                    <a:bodyPr/>
                    <a:lstStyle/>
                    <a:p>
                      <a:pPr algn="l"/>
                      <a:r>
                        <a:rPr lang="en-CA" sz="1400" b="0" dirty="0">
                          <a:solidFill>
                            <a:schemeClr val="tx2">
                              <a:lumMod val="75000"/>
                            </a:schemeClr>
                          </a:solidFill>
                        </a:rPr>
                        <a:t>Lower tax rates/ better tax rates</a:t>
                      </a:r>
                    </a:p>
                  </a:txBody>
                  <a:tcPr anchor="ctr">
                    <a:noFill/>
                  </a:tcPr>
                </a:tc>
                <a:tc>
                  <a:txBody>
                    <a:bodyPr/>
                    <a:lstStyle/>
                    <a:p>
                      <a:pPr algn="ctr"/>
                      <a:r>
                        <a:rPr lang="en-US" sz="1400" dirty="0">
                          <a:solidFill>
                            <a:schemeClr val="tx2">
                              <a:lumMod val="75000"/>
                            </a:schemeClr>
                          </a:solidFill>
                        </a:rPr>
                        <a:t>33.3%</a:t>
                      </a:r>
                    </a:p>
                  </a:txBody>
                  <a:tcPr anchor="ctr">
                    <a:noFill/>
                  </a:tcPr>
                </a:tc>
                <a:extLst>
                  <a:ext uri="{0D108BD9-81ED-4DB2-BD59-A6C34878D82A}">
                    <a16:rowId xmlns:a16="http://schemas.microsoft.com/office/drawing/2014/main" val="10001"/>
                  </a:ext>
                </a:extLst>
              </a:tr>
              <a:tr h="0">
                <a:tc>
                  <a:txBody>
                    <a:bodyPr/>
                    <a:lstStyle/>
                    <a:p>
                      <a:pPr algn="l"/>
                      <a:r>
                        <a:rPr lang="en-CA" sz="1400" b="0" dirty="0">
                          <a:solidFill>
                            <a:schemeClr val="tx2">
                              <a:lumMod val="75000"/>
                            </a:schemeClr>
                          </a:solidFill>
                        </a:rPr>
                        <a:t>Less regulations/ even regulations</a:t>
                      </a:r>
                    </a:p>
                  </a:txBody>
                  <a:tcPr anchor="ctr">
                    <a:solidFill>
                      <a:schemeClr val="bg1">
                        <a:lumMod val="95000"/>
                      </a:schemeClr>
                    </a:solidFill>
                  </a:tcPr>
                </a:tc>
                <a:tc>
                  <a:txBody>
                    <a:bodyPr/>
                    <a:lstStyle/>
                    <a:p>
                      <a:pPr algn="ctr"/>
                      <a:r>
                        <a:rPr lang="en-US" sz="1400" dirty="0">
                          <a:solidFill>
                            <a:schemeClr val="tx2">
                              <a:lumMod val="75000"/>
                            </a:schemeClr>
                          </a:solidFill>
                        </a:rPr>
                        <a:t>17.8%</a:t>
                      </a:r>
                    </a:p>
                  </a:txBody>
                  <a:tcPr anchor="ctr">
                    <a:solidFill>
                      <a:schemeClr val="bg1">
                        <a:lumMod val="95000"/>
                      </a:schemeClr>
                    </a:solidFill>
                  </a:tcPr>
                </a:tc>
                <a:extLst>
                  <a:ext uri="{0D108BD9-81ED-4DB2-BD59-A6C34878D82A}">
                    <a16:rowId xmlns:a16="http://schemas.microsoft.com/office/drawing/2014/main" val="1012915463"/>
                  </a:ext>
                </a:extLst>
              </a:tr>
              <a:tr h="0">
                <a:tc>
                  <a:txBody>
                    <a:bodyPr/>
                    <a:lstStyle/>
                    <a:p>
                      <a:pPr algn="l"/>
                      <a:r>
                        <a:rPr lang="en-CA" sz="1400" b="0" dirty="0">
                          <a:solidFill>
                            <a:schemeClr val="tx2">
                              <a:lumMod val="75000"/>
                            </a:schemeClr>
                          </a:solidFill>
                        </a:rPr>
                        <a:t>Invest in research and development/infrastructure</a:t>
                      </a:r>
                    </a:p>
                  </a:txBody>
                  <a:tcPr anchor="ctr">
                    <a:noFill/>
                  </a:tcPr>
                </a:tc>
                <a:tc>
                  <a:txBody>
                    <a:bodyPr/>
                    <a:lstStyle/>
                    <a:p>
                      <a:pPr algn="ctr"/>
                      <a:r>
                        <a:rPr lang="en-US" sz="1400" dirty="0">
                          <a:solidFill>
                            <a:schemeClr val="tx2">
                              <a:lumMod val="75000"/>
                            </a:schemeClr>
                          </a:solidFill>
                        </a:rPr>
                        <a:t>11.1%</a:t>
                      </a:r>
                    </a:p>
                  </a:txBody>
                  <a:tcPr anchor="ctr">
                    <a:noFill/>
                  </a:tcPr>
                </a:tc>
                <a:extLst>
                  <a:ext uri="{0D108BD9-81ED-4DB2-BD59-A6C34878D82A}">
                    <a16:rowId xmlns:a16="http://schemas.microsoft.com/office/drawing/2014/main" val="2641153927"/>
                  </a:ext>
                </a:extLst>
              </a:tr>
            </a:tbl>
          </a:graphicData>
        </a:graphic>
      </p:graphicFrame>
      <p:graphicFrame>
        <p:nvGraphicFramePr>
          <p:cNvPr id="12" name="Table 11">
            <a:extLst>
              <a:ext uri="{FF2B5EF4-FFF2-40B4-BE49-F238E27FC236}">
                <a16:creationId xmlns:a16="http://schemas.microsoft.com/office/drawing/2014/main" id="{892F9341-E325-4070-88B6-278223892EAF}"/>
              </a:ext>
            </a:extLst>
          </p:cNvPr>
          <p:cNvGraphicFramePr>
            <a:graphicFrameLocks noGrp="1"/>
          </p:cNvGraphicFramePr>
          <p:nvPr>
            <p:extLst>
              <p:ext uri="{D42A27DB-BD31-4B8C-83A1-F6EECF244321}">
                <p14:modId xmlns:p14="http://schemas.microsoft.com/office/powerpoint/2010/main" val="2310702667"/>
              </p:ext>
            </p:extLst>
          </p:nvPr>
        </p:nvGraphicFramePr>
        <p:xfrm>
          <a:off x="292686" y="5117539"/>
          <a:ext cx="8448902" cy="1219200"/>
        </p:xfrm>
        <a:graphic>
          <a:graphicData uri="http://schemas.openxmlformats.org/drawingml/2006/table">
            <a:tbl>
              <a:tblPr bandRow="1">
                <a:tableStyleId>{5C22544A-7EE6-4342-B048-85BDC9FD1C3A}</a:tableStyleId>
              </a:tblPr>
              <a:tblGrid>
                <a:gridCol w="6363173">
                  <a:extLst>
                    <a:ext uri="{9D8B030D-6E8A-4147-A177-3AD203B41FA5}">
                      <a16:colId xmlns:a16="http://schemas.microsoft.com/office/drawing/2014/main" val="20000"/>
                    </a:ext>
                  </a:extLst>
                </a:gridCol>
                <a:gridCol w="2085729">
                  <a:extLst>
                    <a:ext uri="{9D8B030D-6E8A-4147-A177-3AD203B41FA5}">
                      <a16:colId xmlns:a16="http://schemas.microsoft.com/office/drawing/2014/main" val="20001"/>
                    </a:ext>
                  </a:extLst>
                </a:gridCol>
              </a:tblGrid>
              <a:tr h="0">
                <a:tc>
                  <a:txBody>
                    <a:bodyPr/>
                    <a:lstStyle/>
                    <a:p>
                      <a:pPr algn="l"/>
                      <a:r>
                        <a:rPr lang="en-CA" sz="1400" b="1" dirty="0">
                          <a:solidFill>
                            <a:schemeClr val="tx2">
                              <a:lumMod val="75000"/>
                            </a:schemeClr>
                          </a:solidFill>
                        </a:rPr>
                        <a:t>Top priorities for AmCham Canada</a:t>
                      </a:r>
                    </a:p>
                  </a:txBody>
                  <a:tcPr anchor="ctr">
                    <a:solidFill>
                      <a:schemeClr val="bg1">
                        <a:lumMod val="95000"/>
                      </a:schemeClr>
                    </a:solidFill>
                  </a:tcPr>
                </a:tc>
                <a:tc>
                  <a:txBody>
                    <a:bodyPr/>
                    <a:lstStyle/>
                    <a:p>
                      <a:pPr algn="ctr"/>
                      <a:r>
                        <a:rPr lang="en-CA" sz="1400" b="1" dirty="0">
                          <a:solidFill>
                            <a:schemeClr val="tx2">
                              <a:lumMod val="75000"/>
                            </a:schemeClr>
                          </a:solidFill>
                        </a:rPr>
                        <a:t>Frequency</a:t>
                      </a:r>
                    </a:p>
                  </a:txBody>
                  <a:tcPr anchor="ctr">
                    <a:solidFill>
                      <a:schemeClr val="bg1">
                        <a:lumMod val="95000"/>
                      </a:schemeClr>
                    </a:solidFill>
                  </a:tcPr>
                </a:tc>
                <a:extLst>
                  <a:ext uri="{0D108BD9-81ED-4DB2-BD59-A6C34878D82A}">
                    <a16:rowId xmlns:a16="http://schemas.microsoft.com/office/drawing/2014/main" val="10000"/>
                  </a:ext>
                </a:extLst>
              </a:tr>
              <a:tr h="0">
                <a:tc>
                  <a:txBody>
                    <a:bodyPr/>
                    <a:lstStyle/>
                    <a:p>
                      <a:pPr algn="l"/>
                      <a:r>
                        <a:rPr lang="en-US" sz="1400" b="0" dirty="0">
                          <a:solidFill>
                            <a:schemeClr val="tx2">
                              <a:lumMod val="75000"/>
                            </a:schemeClr>
                          </a:solidFill>
                        </a:rPr>
                        <a:t>Removing the tariffs</a:t>
                      </a:r>
                      <a:endParaRPr lang="en-CA" sz="1400" b="0" dirty="0">
                        <a:solidFill>
                          <a:schemeClr val="tx2">
                            <a:lumMod val="75000"/>
                          </a:schemeClr>
                        </a:solidFill>
                      </a:endParaRPr>
                    </a:p>
                  </a:txBody>
                  <a:tcPr anchor="ctr">
                    <a:solidFill>
                      <a:srgbClr val="FFFFFF"/>
                    </a:solidFill>
                  </a:tcPr>
                </a:tc>
                <a:tc>
                  <a:txBody>
                    <a:bodyPr/>
                    <a:lstStyle/>
                    <a:p>
                      <a:pPr algn="ctr"/>
                      <a:r>
                        <a:rPr lang="en-US" sz="1400" dirty="0">
                          <a:solidFill>
                            <a:schemeClr val="tx2">
                              <a:lumMod val="75000"/>
                            </a:schemeClr>
                          </a:solidFill>
                        </a:rPr>
                        <a:t>18.6%</a:t>
                      </a:r>
                    </a:p>
                  </a:txBody>
                  <a:tcPr anchor="ctr">
                    <a:solidFill>
                      <a:srgbClr val="FFFFFF"/>
                    </a:solidFill>
                  </a:tcPr>
                </a:tc>
                <a:extLst>
                  <a:ext uri="{0D108BD9-81ED-4DB2-BD59-A6C34878D82A}">
                    <a16:rowId xmlns:a16="http://schemas.microsoft.com/office/drawing/2014/main" val="10001"/>
                  </a:ext>
                </a:extLst>
              </a:tr>
              <a:tr h="0">
                <a:tc>
                  <a:txBody>
                    <a:bodyPr/>
                    <a:lstStyle/>
                    <a:p>
                      <a:pPr algn="l"/>
                      <a:r>
                        <a:rPr lang="en-CA" sz="1400" b="0" dirty="0">
                          <a:solidFill>
                            <a:schemeClr val="tx2">
                              <a:lumMod val="75000"/>
                            </a:schemeClr>
                          </a:solidFill>
                        </a:rPr>
                        <a:t>Having free trade/ have a free trade agreement</a:t>
                      </a:r>
                    </a:p>
                  </a:txBody>
                  <a:tcPr anchor="ctr">
                    <a:solidFill>
                      <a:schemeClr val="bg1">
                        <a:lumMod val="95000"/>
                      </a:schemeClr>
                    </a:solidFill>
                  </a:tcPr>
                </a:tc>
                <a:tc>
                  <a:txBody>
                    <a:bodyPr/>
                    <a:lstStyle/>
                    <a:p>
                      <a:pPr algn="ctr"/>
                      <a:r>
                        <a:rPr lang="en-US" sz="1400" dirty="0">
                          <a:solidFill>
                            <a:schemeClr val="tx2">
                              <a:lumMod val="75000"/>
                            </a:schemeClr>
                          </a:solidFill>
                        </a:rPr>
                        <a:t>16.3%</a:t>
                      </a:r>
                    </a:p>
                  </a:txBody>
                  <a:tcPr anchor="ctr">
                    <a:solidFill>
                      <a:schemeClr val="bg1">
                        <a:lumMod val="95000"/>
                      </a:schemeClr>
                    </a:solidFill>
                  </a:tcPr>
                </a:tc>
                <a:extLst>
                  <a:ext uri="{0D108BD9-81ED-4DB2-BD59-A6C34878D82A}">
                    <a16:rowId xmlns:a16="http://schemas.microsoft.com/office/drawing/2014/main" val="1012915463"/>
                  </a:ext>
                </a:extLst>
              </a:tr>
              <a:tr h="0">
                <a:tc>
                  <a:txBody>
                    <a:bodyPr/>
                    <a:lstStyle/>
                    <a:p>
                      <a:pPr algn="l"/>
                      <a:r>
                        <a:rPr lang="en-CA" sz="1400" b="0" dirty="0">
                          <a:solidFill>
                            <a:schemeClr val="tx2">
                              <a:lumMod val="75000"/>
                            </a:schemeClr>
                          </a:solidFill>
                        </a:rPr>
                        <a:t>Build strong relationship between Canada and the US</a:t>
                      </a:r>
                    </a:p>
                  </a:txBody>
                  <a:tcPr anchor="ctr">
                    <a:solidFill>
                      <a:srgbClr val="FFFFFF"/>
                    </a:solidFill>
                  </a:tcPr>
                </a:tc>
                <a:tc>
                  <a:txBody>
                    <a:bodyPr/>
                    <a:lstStyle/>
                    <a:p>
                      <a:pPr algn="ctr"/>
                      <a:r>
                        <a:rPr lang="en-US" sz="1400" dirty="0">
                          <a:solidFill>
                            <a:schemeClr val="tx2">
                              <a:lumMod val="75000"/>
                            </a:schemeClr>
                          </a:solidFill>
                        </a:rPr>
                        <a:t>16.3%</a:t>
                      </a:r>
                    </a:p>
                  </a:txBody>
                  <a:tcPr anchor="ctr">
                    <a:solidFill>
                      <a:srgbClr val="FFFFFF"/>
                    </a:solidFill>
                  </a:tcPr>
                </a:tc>
                <a:extLst>
                  <a:ext uri="{0D108BD9-81ED-4DB2-BD59-A6C34878D82A}">
                    <a16:rowId xmlns:a16="http://schemas.microsoft.com/office/drawing/2014/main" val="2641153927"/>
                  </a:ext>
                </a:extLst>
              </a:tr>
            </a:tbl>
          </a:graphicData>
        </a:graphic>
      </p:graphicFrame>
    </p:spTree>
    <p:extLst>
      <p:ext uri="{BB962C8B-B14F-4D97-AF65-F5344CB8AC3E}">
        <p14:creationId xmlns:p14="http://schemas.microsoft.com/office/powerpoint/2010/main" val="173385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anadian-American-Relations-174845745_4200x3000.jpeg"/>
          <p:cNvPicPr>
            <a:picLocks noChangeAspect="1"/>
          </p:cNvPicPr>
          <p:nvPr/>
        </p:nvPicPr>
        <p:blipFill rotWithShape="1">
          <a:blip r:embed="rId2" cstate="print">
            <a:duotone>
              <a:schemeClr val="bg2">
                <a:shade val="45000"/>
                <a:satMod val="135000"/>
              </a:schemeClr>
              <a:prstClr val="white"/>
            </a:duotone>
          </a:blip>
          <a:srcRect l="41143" t="214" r="35685" b="7672"/>
          <a:stretch/>
        </p:blipFill>
        <p:spPr>
          <a:xfrm>
            <a:off x="0" y="841713"/>
            <a:ext cx="2118876" cy="6016288"/>
          </a:xfrm>
          <a:prstGeom prst="rect">
            <a:avLst/>
          </a:prstGeom>
        </p:spPr>
      </p:pic>
      <p:sp>
        <p:nvSpPr>
          <p:cNvPr id="2" name="Title 1">
            <a:extLst>
              <a:ext uri="{FF2B5EF4-FFF2-40B4-BE49-F238E27FC236}">
                <a16:creationId xmlns:a16="http://schemas.microsoft.com/office/drawing/2014/main" id="{7D7F6CC6-93F2-4D3D-83BC-3BA5B89004F5}"/>
              </a:ext>
            </a:extLst>
          </p:cNvPr>
          <p:cNvSpPr>
            <a:spLocks noGrp="1"/>
          </p:cNvSpPr>
          <p:nvPr>
            <p:ph type="title"/>
          </p:nvPr>
        </p:nvSpPr>
        <p:spPr>
          <a:xfrm>
            <a:off x="228600" y="0"/>
            <a:ext cx="6263605" cy="838200"/>
          </a:xfrm>
        </p:spPr>
        <p:txBody>
          <a:bodyPr/>
          <a:lstStyle/>
          <a:p>
            <a:r>
              <a:rPr lang="en-CA" sz="2800" dirty="0">
                <a:solidFill>
                  <a:srgbClr val="4F81BD">
                    <a:lumMod val="50000"/>
                  </a:srgbClr>
                </a:solidFill>
              </a:rPr>
              <a:t>Non-tracking Sentiment at a Glance</a:t>
            </a:r>
            <a:endParaRPr lang="en-US" sz="2800" dirty="0"/>
          </a:p>
        </p:txBody>
      </p:sp>
      <p:sp>
        <p:nvSpPr>
          <p:cNvPr id="6" name="Content Placeholder 5"/>
          <p:cNvSpPr>
            <a:spLocks noGrp="1"/>
          </p:cNvSpPr>
          <p:nvPr>
            <p:ph idx="1"/>
          </p:nvPr>
        </p:nvSpPr>
        <p:spPr>
          <a:xfrm>
            <a:off x="2209800" y="1052737"/>
            <a:ext cx="6521823" cy="5805264"/>
          </a:xfrm>
        </p:spPr>
        <p:txBody>
          <a:bodyPr>
            <a:noAutofit/>
          </a:bodyPr>
          <a:lstStyle/>
          <a:p>
            <a:pPr marL="0" indent="0">
              <a:buNone/>
            </a:pPr>
            <a:r>
              <a:rPr lang="en-CA" sz="1200" dirty="0"/>
              <a:t>USMCA</a:t>
            </a:r>
          </a:p>
          <a:p>
            <a:r>
              <a:rPr lang="en-CA" sz="1200" b="1" dirty="0"/>
              <a:t>A majority of participating US businesses say they have a positive or somewhat positive view of the recent US-Mexico-Canada agreement </a:t>
            </a:r>
            <a:r>
              <a:rPr lang="en-CA" sz="1200" dirty="0"/>
              <a:t>– Nearly seven in ten participating US businesses say they have a positive (20%) or somewhat positive (49%) view of the recent US-Mexico-Canada agreement (USMCA), while close to two in ten say they have a somewhat negative (14%) or negative (four per cent) view of the USMCA. Fourteen per cent are unsure. </a:t>
            </a:r>
          </a:p>
          <a:p>
            <a:r>
              <a:rPr lang="en-CA" sz="1200" b="1" dirty="0"/>
              <a:t>Participating US businesses most frequently say the reason for their view of the recent US-Mexico-Canada agreement is it got done/removes uncertainty </a:t>
            </a:r>
            <a:r>
              <a:rPr lang="en-CA" sz="1200" dirty="0"/>
              <a:t>– Asked the reason for their view of the recent US-Mexico-Canada Agreement (USMCA), participating US businesses most frequently mention it got done/removes uncertainty (23%), it’s not finished yet/we are still unsure of all the details  and not that much was changed from NAFTA (16% each), it could have been worse/ better than nothing, it included all three countries/was equitable and it opened up some markets/modernized trade (nine per cent each).  </a:t>
            </a:r>
          </a:p>
          <a:p>
            <a:pPr marL="0" indent="0">
              <a:buNone/>
            </a:pPr>
            <a:endParaRPr lang="en-CA" sz="1200" dirty="0"/>
          </a:p>
          <a:p>
            <a:pPr marL="0" indent="0">
              <a:buNone/>
            </a:pPr>
            <a:r>
              <a:rPr lang="en-CA" sz="1200" dirty="0"/>
              <a:t>Priorities for </a:t>
            </a:r>
            <a:r>
              <a:rPr lang="en-CA" sz="1200" dirty="0" err="1"/>
              <a:t>Amcham</a:t>
            </a:r>
            <a:r>
              <a:rPr lang="en-CA" sz="1200" dirty="0"/>
              <a:t> and the Canadian government</a:t>
            </a:r>
          </a:p>
          <a:p>
            <a:r>
              <a:rPr lang="en-CA" sz="1200" b="1" dirty="0"/>
              <a:t>Participating US businesses most frequently mention lowering tax rates/better tax rates when asked what the Canadian governments can do to make Canada a more attractive investment destination </a:t>
            </a:r>
            <a:r>
              <a:rPr lang="en-CA" sz="1200" dirty="0"/>
              <a:t>– Asked what  could Canadian governments do to make Canada a more attractive investment destination, participating US businesses most frequently mention lowering taxes/better tax rates (33%), followed by less regulations/even regulations (18%), invest in research and development/infrastructure (11%), more skilled labour/workforce (nine per cent), and have incentives/ focus on attracting businesses (seven per cent). </a:t>
            </a:r>
          </a:p>
          <a:p>
            <a:r>
              <a:rPr lang="en-CA" sz="1200" b="1" dirty="0"/>
              <a:t>Participating US businesses most frequently say the top priority for the American Chamber of Commerce in Canada to further US business interests should be removing tariffs – </a:t>
            </a:r>
            <a:r>
              <a:rPr lang="en-CA" sz="1200" dirty="0"/>
              <a:t>Asked what should be the top priority for the American Chamber of Commerce in Canada to further US business interests, participating US businesses most frequently mentioned removing the tariffs (19%), followed by having free trade/having a free trade agreement and building a strong relationship between Canada and the US (16% each), and lowering taxes/mirroring taxes on both sides of the border (nine per cent).</a:t>
            </a:r>
          </a:p>
          <a:p>
            <a:endParaRPr lang="en-CA" sz="1200" dirty="0"/>
          </a:p>
          <a:p>
            <a:pPr marL="0" indent="0">
              <a:spcAft>
                <a:spcPts val="600"/>
              </a:spcAft>
              <a:buNone/>
            </a:pPr>
            <a:endParaRPr lang="fr-CA" sz="1200" dirty="0"/>
          </a:p>
          <a:p>
            <a:pPr marL="0" indent="0">
              <a:spcAft>
                <a:spcPts val="600"/>
              </a:spcAft>
              <a:buNone/>
            </a:pPr>
            <a:endParaRPr lang="en-CA" sz="1200" dirty="0"/>
          </a:p>
        </p:txBody>
      </p:sp>
      <p:sp>
        <p:nvSpPr>
          <p:cNvPr id="4" name="Slide Number Placeholder 3"/>
          <p:cNvSpPr>
            <a:spLocks noGrp="1"/>
          </p:cNvSpPr>
          <p:nvPr>
            <p:ph type="sldNum" sz="quarter" idx="12"/>
          </p:nvPr>
        </p:nvSpPr>
        <p:spPr/>
        <p:txBody>
          <a:bodyPr/>
          <a:lstStyle/>
          <a:p>
            <a:fld id="{CCBEA7BD-2368-44CB-8423-B071BE31EC1E}" type="slidenum">
              <a:rPr lang="en-CA" sz="2400" smtClean="0"/>
              <a:pPr/>
              <a:t>6</a:t>
            </a:fld>
            <a:endParaRPr lang="en-CA" sz="2400" dirty="0"/>
          </a:p>
        </p:txBody>
      </p:sp>
      <p:sp>
        <p:nvSpPr>
          <p:cNvPr id="14" name="Double Brace 13"/>
          <p:cNvSpPr/>
          <p:nvPr/>
        </p:nvSpPr>
        <p:spPr>
          <a:xfrm>
            <a:off x="145038" y="2060848"/>
            <a:ext cx="1828800" cy="1600438"/>
          </a:xfrm>
          <a:prstGeom prst="bracePair">
            <a:avLst/>
          </a:prstGeom>
          <a:ln w="63500">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CA">
              <a:solidFill>
                <a:prstClr val="black"/>
              </a:solidFill>
            </a:endParaRPr>
          </a:p>
        </p:txBody>
      </p:sp>
      <p:sp>
        <p:nvSpPr>
          <p:cNvPr id="9" name="TextBox 8">
            <a:extLst>
              <a:ext uri="{FF2B5EF4-FFF2-40B4-BE49-F238E27FC236}">
                <a16:creationId xmlns:a16="http://schemas.microsoft.com/office/drawing/2014/main" id="{E8653A1F-27BC-4BC0-9FAB-6DA149F61EE9}"/>
              </a:ext>
            </a:extLst>
          </p:cNvPr>
          <p:cNvSpPr txBox="1"/>
          <p:nvPr/>
        </p:nvSpPr>
        <p:spPr>
          <a:xfrm>
            <a:off x="347549" y="2057425"/>
            <a:ext cx="1512168" cy="1600438"/>
          </a:xfrm>
          <a:prstGeom prst="rect">
            <a:avLst/>
          </a:prstGeom>
          <a:noFill/>
        </p:spPr>
        <p:txBody>
          <a:bodyPr wrap="square" rtlCol="0">
            <a:spAutoFit/>
          </a:bodyPr>
          <a:lstStyle/>
          <a:p>
            <a:pPr fontAlgn="auto">
              <a:spcBef>
                <a:spcPts val="0"/>
              </a:spcBef>
              <a:spcAft>
                <a:spcPts val="0"/>
              </a:spcAft>
            </a:pPr>
            <a:r>
              <a:rPr lang="en-CA" sz="1400" dirty="0">
                <a:solidFill>
                  <a:schemeClr val="tx2">
                    <a:lumMod val="75000"/>
                  </a:schemeClr>
                </a:solidFill>
                <a:latin typeface="+mn-lt"/>
              </a:rPr>
              <a:t>Participating US businesses most frequently say the top priority for </a:t>
            </a:r>
            <a:r>
              <a:rPr lang="en-CA" sz="1400" dirty="0" err="1">
                <a:solidFill>
                  <a:schemeClr val="tx2">
                    <a:lumMod val="75000"/>
                  </a:schemeClr>
                </a:solidFill>
                <a:latin typeface="+mn-lt"/>
              </a:rPr>
              <a:t>Amcham</a:t>
            </a:r>
            <a:r>
              <a:rPr lang="en-CA" sz="1400" dirty="0">
                <a:solidFill>
                  <a:schemeClr val="tx2">
                    <a:lumMod val="75000"/>
                  </a:schemeClr>
                </a:solidFill>
                <a:latin typeface="+mn-lt"/>
              </a:rPr>
              <a:t> should be removing tariffs </a:t>
            </a:r>
          </a:p>
        </p:txBody>
      </p:sp>
    </p:spTree>
    <p:extLst>
      <p:ext uri="{BB962C8B-B14F-4D97-AF65-F5344CB8AC3E}">
        <p14:creationId xmlns:p14="http://schemas.microsoft.com/office/powerpoint/2010/main" val="115738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543800" y="4483422"/>
            <a:ext cx="1600200" cy="646331"/>
          </a:xfrm>
          <a:prstGeom prst="rect">
            <a:avLst/>
          </a:prstGeom>
          <a:noFill/>
        </p:spPr>
        <p:txBody>
          <a:bodyPr wrap="square" rtlCol="0">
            <a:spAutoFit/>
          </a:bodyPr>
          <a:lstStyle/>
          <a:p>
            <a:r>
              <a:rPr lang="en-CA" sz="1200" b="1" dirty="0">
                <a:solidFill>
                  <a:schemeClr val="tx2">
                    <a:lumMod val="75000"/>
                  </a:schemeClr>
                </a:solidFill>
                <a:latin typeface="+mn-lt"/>
              </a:rPr>
              <a:t>*Charts may not add up to 100 due to rounding</a:t>
            </a:r>
          </a:p>
        </p:txBody>
      </p:sp>
      <p:graphicFrame>
        <p:nvGraphicFramePr>
          <p:cNvPr id="12" name="Table 11"/>
          <p:cNvGraphicFramePr>
            <a:graphicFrameLocks noGrp="1"/>
          </p:cNvGraphicFramePr>
          <p:nvPr>
            <p:extLst>
              <p:ext uri="{D42A27DB-BD31-4B8C-83A1-F6EECF244321}">
                <p14:modId xmlns:p14="http://schemas.microsoft.com/office/powerpoint/2010/main" val="1515742748"/>
              </p:ext>
            </p:extLst>
          </p:nvPr>
        </p:nvGraphicFramePr>
        <p:xfrm>
          <a:off x="7699191" y="893063"/>
          <a:ext cx="1030283" cy="3358882"/>
        </p:xfrm>
        <a:graphic>
          <a:graphicData uri="http://schemas.openxmlformats.org/drawingml/2006/table">
            <a:tbl>
              <a:tblPr firstRow="1" bandRow="1">
                <a:tableStyleId>{5C22544A-7EE6-4342-B048-85BDC9FD1C3A}</a:tableStyleId>
              </a:tblPr>
              <a:tblGrid>
                <a:gridCol w="1030283">
                  <a:extLst>
                    <a:ext uri="{9D8B030D-6E8A-4147-A177-3AD203B41FA5}">
                      <a16:colId xmlns:a16="http://schemas.microsoft.com/office/drawing/2014/main" val="20000"/>
                    </a:ext>
                  </a:extLst>
                </a:gridCol>
              </a:tblGrid>
              <a:tr h="445153">
                <a:tc>
                  <a:txBody>
                    <a:bodyPr/>
                    <a:lstStyle/>
                    <a:p>
                      <a:pPr algn="ctr"/>
                      <a:r>
                        <a:rPr lang="en-CA" sz="1600" b="1" dirty="0">
                          <a:solidFill>
                            <a:schemeClr val="tx2">
                              <a:lumMod val="75000"/>
                            </a:schemeClr>
                          </a:solidFill>
                        </a:rPr>
                        <a:t>Net</a:t>
                      </a:r>
                      <a:r>
                        <a:rPr lang="en-CA" sz="1600" b="1" baseline="0" dirty="0">
                          <a:solidFill>
                            <a:schemeClr val="tx2">
                              <a:lumMod val="75000"/>
                            </a:schemeClr>
                          </a:solidFill>
                        </a:rPr>
                        <a:t> Score</a:t>
                      </a:r>
                      <a:r>
                        <a:rPr lang="en-CA" sz="1400" b="1" dirty="0">
                          <a:solidFill>
                            <a:schemeClr val="tx2">
                              <a:lumMod val="75000"/>
                            </a:schemeClr>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r h="708198">
                <a:tc>
                  <a:txBody>
                    <a:bodyPr/>
                    <a:lstStyle/>
                    <a:p>
                      <a:pPr algn="ctr"/>
                      <a:r>
                        <a:rPr lang="fr-CA" sz="1400" b="1" dirty="0">
                          <a:solidFill>
                            <a:schemeClr val="tx2">
                              <a:lumMod val="75000"/>
                            </a:schemeClr>
                          </a:solidFill>
                        </a:rPr>
                        <a:t>+45.1</a:t>
                      </a:r>
                      <a:endParaRPr lang="en-CA" sz="1400" b="1" dirty="0">
                        <a:solidFill>
                          <a:schemeClr val="tx2">
                            <a:lumMod val="7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445153">
                <a:tc>
                  <a:txBody>
                    <a:bodyPr/>
                    <a:lstStyle/>
                    <a:p>
                      <a:pPr algn="ctr"/>
                      <a:endParaRPr lang="en-CA" sz="1400" b="1" dirty="0">
                        <a:solidFill>
                          <a:schemeClr val="tx2">
                            <a:lumMod val="7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r h="708198">
                <a:tc>
                  <a:txBody>
                    <a:bodyPr/>
                    <a:lstStyle/>
                    <a:p>
                      <a:pPr algn="ctr"/>
                      <a:r>
                        <a:rPr lang="en-CA" sz="1400" b="1" dirty="0">
                          <a:solidFill>
                            <a:schemeClr val="tx2">
                              <a:lumMod val="75000"/>
                            </a:schemeClr>
                          </a:solidFill>
                        </a:rPr>
                        <a:t>+32.2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r h="445153">
                <a:tc>
                  <a:txBody>
                    <a:bodyPr/>
                    <a:lstStyle/>
                    <a:p>
                      <a:pPr algn="ctr"/>
                      <a:endParaRPr lang="en-CA" sz="1400" b="1" dirty="0">
                        <a:solidFill>
                          <a:schemeClr val="tx2">
                            <a:lumMod val="7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r h="607027">
                <a:tc>
                  <a:txBody>
                    <a:bodyPr/>
                    <a:lstStyle/>
                    <a:p>
                      <a:pPr algn="ctr"/>
                      <a:r>
                        <a:rPr lang="en-CA" sz="1400" b="1" dirty="0">
                          <a:solidFill>
                            <a:schemeClr val="tx2">
                              <a:lumMod val="75000"/>
                            </a:schemeClr>
                          </a:solidFill>
                        </a:rPr>
                        <a:t>+32.2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21" name="Rectangle 20"/>
          <p:cNvSpPr/>
          <p:nvPr/>
        </p:nvSpPr>
        <p:spPr>
          <a:xfrm>
            <a:off x="182960" y="5515766"/>
            <a:ext cx="8911800" cy="711247"/>
          </a:xfrm>
          <a:prstGeom prst="rect">
            <a:avLst/>
          </a:prstGeom>
        </p:spPr>
        <p:txBody>
          <a:bodyPr wrap="square" lIns="64288" tIns="32144" rIns="64288" bIns="32144">
            <a:spAutoFit/>
          </a:bodyPr>
          <a:lstStyle/>
          <a:p>
            <a:pPr defTabSz="410730">
              <a:defRPr/>
            </a:pPr>
            <a:r>
              <a:rPr lang="en-US" sz="1400" b="1" dirty="0">
                <a:solidFill>
                  <a:srgbClr val="4F81BD">
                    <a:lumMod val="50000"/>
                  </a:srgbClr>
                </a:solidFill>
                <a:latin typeface="Calibri"/>
              </a:rPr>
              <a:t>QUESTION – </a:t>
            </a:r>
            <a:r>
              <a:rPr lang="en-CA" sz="1400" dirty="0">
                <a:solidFill>
                  <a:srgbClr val="4F81BD">
                    <a:lumMod val="50000"/>
                  </a:srgbClr>
                </a:solidFill>
                <a:latin typeface="Calibri"/>
              </a:rPr>
              <a:t>Over the next six months, do you expect the number of people your firm employs will increase, remain the same, or decrease?</a:t>
            </a:r>
          </a:p>
          <a:p>
            <a:pPr defTabSz="410730">
              <a:defRPr/>
            </a:pPr>
            <a:endParaRPr lang="en-CA" sz="1400" dirty="0">
              <a:solidFill>
                <a:srgbClr val="4F81BD">
                  <a:lumMod val="50000"/>
                </a:srgbClr>
              </a:solidFill>
              <a:latin typeface="Calibri"/>
            </a:endParaRPr>
          </a:p>
        </p:txBody>
      </p:sp>
      <p:sp>
        <p:nvSpPr>
          <p:cNvPr id="11" name="Title 5"/>
          <p:cNvSpPr txBox="1">
            <a:spLocks/>
          </p:cNvSpPr>
          <p:nvPr/>
        </p:nvSpPr>
        <p:spPr bwMode="auto">
          <a:xfrm>
            <a:off x="182960" y="12700"/>
            <a:ext cx="6314869" cy="836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4400" kern="1200">
                <a:solidFill>
                  <a:schemeClr val="tx2">
                    <a:lumMod val="75000"/>
                  </a:schemeClr>
                </a:solidFill>
                <a:latin typeface="+mj-lt"/>
                <a:ea typeface="+mj-ea"/>
                <a:cs typeface="+mj-cs"/>
              </a:defRPr>
            </a:lvl1pPr>
            <a:lvl2pPr algn="ctr" rtl="0" eaLnBrk="1" fontAlgn="base" hangingPunct="1">
              <a:spcBef>
                <a:spcPct val="0"/>
              </a:spcBef>
              <a:spcAft>
                <a:spcPct val="0"/>
              </a:spcAft>
              <a:defRPr sz="4400">
                <a:solidFill>
                  <a:schemeClr val="tx1"/>
                </a:solidFill>
                <a:latin typeface="Helvetica" pitchFamily="34" charset="0"/>
              </a:defRPr>
            </a:lvl2pPr>
            <a:lvl3pPr algn="ctr" rtl="0" eaLnBrk="1" fontAlgn="base" hangingPunct="1">
              <a:spcBef>
                <a:spcPct val="0"/>
              </a:spcBef>
              <a:spcAft>
                <a:spcPct val="0"/>
              </a:spcAft>
              <a:defRPr sz="4400">
                <a:solidFill>
                  <a:schemeClr val="tx1"/>
                </a:solidFill>
                <a:latin typeface="Helvetica" pitchFamily="34" charset="0"/>
              </a:defRPr>
            </a:lvl3pPr>
            <a:lvl4pPr algn="ctr" rtl="0" eaLnBrk="1" fontAlgn="base" hangingPunct="1">
              <a:spcBef>
                <a:spcPct val="0"/>
              </a:spcBef>
              <a:spcAft>
                <a:spcPct val="0"/>
              </a:spcAft>
              <a:defRPr sz="4400">
                <a:solidFill>
                  <a:schemeClr val="tx1"/>
                </a:solidFill>
                <a:latin typeface="Helvetica" pitchFamily="34" charset="0"/>
              </a:defRPr>
            </a:lvl4pPr>
            <a:lvl5pPr algn="ctr" rtl="0" eaLnBrk="1" fontAlgn="base" hangingPunct="1">
              <a:spcBef>
                <a:spcPct val="0"/>
              </a:spcBef>
              <a:spcAft>
                <a:spcPct val="0"/>
              </a:spcAft>
              <a:defRPr sz="4400">
                <a:solidFill>
                  <a:schemeClr val="tx1"/>
                </a:solidFill>
                <a:latin typeface="Helvetica" pitchFamily="34" charset="0"/>
              </a:defRPr>
            </a:lvl5pPr>
            <a:lvl6pPr marL="457200" algn="ctr" rtl="0" eaLnBrk="1" fontAlgn="base" hangingPunct="1">
              <a:spcBef>
                <a:spcPct val="0"/>
              </a:spcBef>
              <a:spcAft>
                <a:spcPct val="0"/>
              </a:spcAft>
              <a:defRPr sz="4400">
                <a:solidFill>
                  <a:schemeClr val="tx1"/>
                </a:solidFill>
                <a:latin typeface="Helvetica" pitchFamily="34" charset="0"/>
              </a:defRPr>
            </a:lvl6pPr>
            <a:lvl7pPr marL="914400" algn="ctr" rtl="0" eaLnBrk="1" fontAlgn="base" hangingPunct="1">
              <a:spcBef>
                <a:spcPct val="0"/>
              </a:spcBef>
              <a:spcAft>
                <a:spcPct val="0"/>
              </a:spcAft>
              <a:defRPr sz="4400">
                <a:solidFill>
                  <a:schemeClr val="tx1"/>
                </a:solidFill>
                <a:latin typeface="Helvetica" pitchFamily="34" charset="0"/>
              </a:defRPr>
            </a:lvl7pPr>
            <a:lvl8pPr marL="1371600" algn="ctr" rtl="0" eaLnBrk="1" fontAlgn="base" hangingPunct="1">
              <a:spcBef>
                <a:spcPct val="0"/>
              </a:spcBef>
              <a:spcAft>
                <a:spcPct val="0"/>
              </a:spcAft>
              <a:defRPr sz="4400">
                <a:solidFill>
                  <a:schemeClr val="tx1"/>
                </a:solidFill>
                <a:latin typeface="Helvetica" pitchFamily="34" charset="0"/>
              </a:defRPr>
            </a:lvl8pPr>
            <a:lvl9pPr marL="1828800" algn="ctr" rtl="0" eaLnBrk="1" fontAlgn="base" hangingPunct="1">
              <a:spcBef>
                <a:spcPct val="0"/>
              </a:spcBef>
              <a:spcAft>
                <a:spcPct val="0"/>
              </a:spcAft>
              <a:defRPr sz="4400">
                <a:solidFill>
                  <a:schemeClr val="tx1"/>
                </a:solidFill>
                <a:latin typeface="Helvetica" pitchFamily="34" charset="0"/>
              </a:defRPr>
            </a:lvl9pPr>
          </a:lstStyle>
          <a:p>
            <a:pPr algn="l"/>
            <a:r>
              <a:rPr lang="en-CA" sz="2800" dirty="0"/>
              <a:t>Expected change in number of employees</a:t>
            </a:r>
          </a:p>
        </p:txBody>
      </p:sp>
      <p:sp>
        <p:nvSpPr>
          <p:cNvPr id="15" name="Slide Number Placeholder 3"/>
          <p:cNvSpPr txBox="1">
            <a:spLocks/>
          </p:cNvSpPr>
          <p:nvPr/>
        </p:nvSpPr>
        <p:spPr>
          <a:xfrm>
            <a:off x="8229600" y="6356350"/>
            <a:ext cx="609600" cy="365125"/>
          </a:xfrm>
          <a:prstGeom prst="rect">
            <a:avLst/>
          </a:prstGeom>
        </p:spPr>
        <p:txBody>
          <a:bodyPr vert="horz" lIns="91440" tIns="45720" rIns="91440" bIns="45720" rtlCol="0" anchor="ctr"/>
          <a:lstStyle>
            <a:defPPr>
              <a:defRPr lang="en-CA"/>
            </a:defPPr>
            <a:lvl1pPr algn="r" rtl="0" fontAlgn="auto">
              <a:spcBef>
                <a:spcPts val="0"/>
              </a:spcBef>
              <a:spcAft>
                <a:spcPts val="0"/>
              </a:spcAft>
              <a:defRPr sz="1600" kern="1200">
                <a:solidFill>
                  <a:schemeClr val="bg1">
                    <a:lumMod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CCBEA7BD-2368-44CB-8423-B071BE31EC1E}" type="slidenum">
              <a:rPr lang="en-CA" sz="2400" smtClean="0">
                <a:solidFill>
                  <a:schemeClr val="bg1">
                    <a:lumMod val="50000"/>
                  </a:schemeClr>
                </a:solidFill>
              </a:rPr>
              <a:pPr/>
              <a:t>7</a:t>
            </a:fld>
            <a:endParaRPr lang="en-CA" sz="2400" dirty="0">
              <a:solidFill>
                <a:schemeClr val="bg1">
                  <a:lumMod val="50000"/>
                </a:schemeClr>
              </a:solidFill>
            </a:endParaRPr>
          </a:p>
        </p:txBody>
      </p:sp>
      <p:graphicFrame>
        <p:nvGraphicFramePr>
          <p:cNvPr id="9" name="Chart 8"/>
          <p:cNvGraphicFramePr>
            <a:graphicFrameLocks/>
          </p:cNvGraphicFramePr>
          <p:nvPr>
            <p:extLst>
              <p:ext uri="{D42A27DB-BD31-4B8C-83A1-F6EECF244321}">
                <p14:modId xmlns:p14="http://schemas.microsoft.com/office/powerpoint/2010/main" val="3020774156"/>
              </p:ext>
            </p:extLst>
          </p:nvPr>
        </p:nvGraphicFramePr>
        <p:xfrm>
          <a:off x="1" y="1069891"/>
          <a:ext cx="7543800" cy="40355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95088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p:cNvSpPr>
            <a:spLocks noGrp="1"/>
          </p:cNvSpPr>
          <p:nvPr>
            <p:ph type="sldNum" sz="quarter" idx="4294967295"/>
          </p:nvPr>
        </p:nvSpPr>
        <p:spPr>
          <a:xfrm>
            <a:off x="8229599" y="6356350"/>
            <a:ext cx="566851" cy="365125"/>
          </a:xfrm>
        </p:spPr>
        <p:txBody>
          <a:bodyPr/>
          <a:lstStyle/>
          <a:p>
            <a:fld id="{CCBEA7BD-2368-44CB-8423-B071BE31EC1E}" type="slidenum">
              <a:rPr lang="en-CA" sz="2400" smtClean="0">
                <a:solidFill>
                  <a:schemeClr val="bg1">
                    <a:lumMod val="50000"/>
                  </a:schemeClr>
                </a:solidFill>
              </a:rPr>
              <a:pPr/>
              <a:t>8</a:t>
            </a:fld>
            <a:endParaRPr lang="en-CA" sz="2400" dirty="0">
              <a:solidFill>
                <a:schemeClr val="bg1">
                  <a:lumMod val="50000"/>
                </a:schemeClr>
              </a:solidFill>
            </a:endParaRPr>
          </a:p>
        </p:txBody>
      </p:sp>
      <p:sp>
        <p:nvSpPr>
          <p:cNvPr id="6" name="Title 5"/>
          <p:cNvSpPr>
            <a:spLocks noGrp="1"/>
          </p:cNvSpPr>
          <p:nvPr>
            <p:ph type="title" idx="4294967295"/>
          </p:nvPr>
        </p:nvSpPr>
        <p:spPr>
          <a:xfrm>
            <a:off x="182960" y="12700"/>
            <a:ext cx="6314869" cy="836613"/>
          </a:xfrm>
        </p:spPr>
        <p:txBody>
          <a:bodyPr>
            <a:noAutofit/>
          </a:bodyPr>
          <a:lstStyle/>
          <a:p>
            <a:pPr algn="l"/>
            <a:r>
              <a:rPr lang="en-CA" sz="2800" dirty="0"/>
              <a:t>Expected change in number of employees</a:t>
            </a:r>
          </a:p>
        </p:txBody>
      </p:sp>
      <p:sp>
        <p:nvSpPr>
          <p:cNvPr id="11" name="Rectangle 10"/>
          <p:cNvSpPr/>
          <p:nvPr/>
        </p:nvSpPr>
        <p:spPr>
          <a:xfrm>
            <a:off x="232200" y="5500109"/>
            <a:ext cx="8911800" cy="711247"/>
          </a:xfrm>
          <a:prstGeom prst="rect">
            <a:avLst/>
          </a:prstGeom>
        </p:spPr>
        <p:txBody>
          <a:bodyPr wrap="square" lIns="64288" tIns="32144" rIns="64288" bIns="32144">
            <a:spAutoFit/>
          </a:bodyPr>
          <a:lstStyle/>
          <a:p>
            <a:pPr defTabSz="410730">
              <a:defRPr/>
            </a:pPr>
            <a:r>
              <a:rPr lang="en-US" sz="1400" b="1" dirty="0">
                <a:solidFill>
                  <a:srgbClr val="4F81BD">
                    <a:lumMod val="50000"/>
                  </a:srgbClr>
                </a:solidFill>
                <a:latin typeface="Calibri"/>
              </a:rPr>
              <a:t>QUESTION – </a:t>
            </a:r>
            <a:r>
              <a:rPr lang="en-CA" sz="1400" dirty="0">
                <a:solidFill>
                  <a:srgbClr val="4F81BD">
                    <a:lumMod val="50000"/>
                  </a:srgbClr>
                </a:solidFill>
                <a:latin typeface="Calibri"/>
              </a:rPr>
              <a:t>Over the next six months, do you expect the number of people your firm employs will increase, remain the same, or decrease?</a:t>
            </a:r>
          </a:p>
          <a:p>
            <a:pPr defTabSz="410730">
              <a:defRPr/>
            </a:pPr>
            <a:endParaRPr lang="en-CA" sz="1400" dirty="0">
              <a:solidFill>
                <a:srgbClr val="4F81BD">
                  <a:lumMod val="50000"/>
                </a:srgbClr>
              </a:solidFill>
              <a:latin typeface="Calibri"/>
            </a:endParaRPr>
          </a:p>
        </p:txBody>
      </p:sp>
      <p:sp>
        <p:nvSpPr>
          <p:cNvPr id="12" name="Rectangle 11">
            <a:extLst>
              <a:ext uri="{FF2B5EF4-FFF2-40B4-BE49-F238E27FC236}">
                <a16:creationId xmlns:a16="http://schemas.microsoft.com/office/drawing/2014/main" id="{B655CD02-6F58-416E-A7D3-B8F48AD16AE8}"/>
              </a:ext>
            </a:extLst>
          </p:cNvPr>
          <p:cNvSpPr/>
          <p:nvPr/>
        </p:nvSpPr>
        <p:spPr>
          <a:xfrm>
            <a:off x="245188" y="5253887"/>
            <a:ext cx="2819400" cy="246221"/>
          </a:xfrm>
          <a:prstGeom prst="rect">
            <a:avLst/>
          </a:prstGeom>
        </p:spPr>
        <p:txBody>
          <a:bodyPr wrap="square">
            <a:spAutoFit/>
          </a:bodyPr>
          <a:lstStyle>
            <a:defPPr>
              <a:defRPr lang="en-CA"/>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CA" sz="1000" b="1" dirty="0">
                <a:solidFill>
                  <a:schemeClr val="tx2">
                    <a:lumMod val="75000"/>
                  </a:schemeClr>
                </a:solidFill>
                <a:latin typeface="Calibri"/>
              </a:rPr>
              <a:t>*Charts may not add up to 100 due to rounding</a:t>
            </a:r>
            <a:r>
              <a:rPr lang="en-CA" sz="1000" b="1" dirty="0">
                <a:solidFill>
                  <a:schemeClr val="tx2">
                    <a:lumMod val="75000"/>
                  </a:schemeClr>
                </a:solidFill>
                <a:latin typeface="+mn-lt"/>
              </a:rPr>
              <a:t>.</a:t>
            </a:r>
            <a:endParaRPr lang="en-CA" sz="1000" b="1" dirty="0">
              <a:solidFill>
                <a:schemeClr val="tx2">
                  <a:lumMod val="75000"/>
                </a:schemeClr>
              </a:solidFill>
              <a:latin typeface="Calibri"/>
            </a:endParaRPr>
          </a:p>
        </p:txBody>
      </p:sp>
      <p:grpSp>
        <p:nvGrpSpPr>
          <p:cNvPr id="2" name="Group 1"/>
          <p:cNvGrpSpPr/>
          <p:nvPr/>
        </p:nvGrpSpPr>
        <p:grpSpPr>
          <a:xfrm>
            <a:off x="1067072" y="630987"/>
            <a:ext cx="6961297" cy="5047396"/>
            <a:chOff x="-23884" y="822268"/>
            <a:chExt cx="6162674" cy="4608236"/>
          </a:xfrm>
        </p:grpSpPr>
        <p:graphicFrame>
          <p:nvGraphicFramePr>
            <p:cNvPr id="8" name="Chart 1"/>
            <p:cNvGraphicFramePr>
              <a:graphicFrameLocks/>
            </p:cNvGraphicFramePr>
            <p:nvPr>
              <p:extLst>
                <p:ext uri="{D42A27DB-BD31-4B8C-83A1-F6EECF244321}">
                  <p14:modId xmlns:p14="http://schemas.microsoft.com/office/powerpoint/2010/main" val="315230543"/>
                </p:ext>
              </p:extLst>
            </p:nvPr>
          </p:nvGraphicFramePr>
          <p:xfrm>
            <a:off x="-23884" y="822268"/>
            <a:ext cx="6162674" cy="4608236"/>
          </p:xfrm>
          <a:graphic>
            <a:graphicData uri="http://schemas.openxmlformats.org/drawingml/2006/chart">
              <c:chart xmlns:c="http://schemas.openxmlformats.org/drawingml/2006/chart" xmlns:r="http://schemas.openxmlformats.org/officeDocument/2006/relationships" r:id="rId2"/>
            </a:graphicData>
          </a:graphic>
        </p:graphicFrame>
        <p:grpSp>
          <p:nvGrpSpPr>
            <p:cNvPr id="22" name="Group 21"/>
            <p:cNvGrpSpPr/>
            <p:nvPr/>
          </p:nvGrpSpPr>
          <p:grpSpPr>
            <a:xfrm>
              <a:off x="2528264" y="2222743"/>
              <a:ext cx="1281736" cy="1653808"/>
              <a:chOff x="252328" y="3505200"/>
              <a:chExt cx="1195472" cy="1572230"/>
            </a:xfrm>
          </p:grpSpPr>
          <p:grpSp>
            <p:nvGrpSpPr>
              <p:cNvPr id="20" name="Group 19"/>
              <p:cNvGrpSpPr/>
              <p:nvPr/>
            </p:nvGrpSpPr>
            <p:grpSpPr>
              <a:xfrm>
                <a:off x="252328" y="3505200"/>
                <a:ext cx="1195472" cy="1572230"/>
                <a:chOff x="2667000" y="2362200"/>
                <a:chExt cx="1143000" cy="1473965"/>
              </a:xfrm>
            </p:grpSpPr>
            <p:sp>
              <p:nvSpPr>
                <p:cNvPr id="3" name="Flowchart: Connector 2"/>
                <p:cNvSpPr/>
                <p:nvPr/>
              </p:nvSpPr>
              <p:spPr>
                <a:xfrm>
                  <a:off x="2667000" y="2362200"/>
                  <a:ext cx="1143000" cy="1143000"/>
                </a:xfrm>
                <a:prstGeom prst="flowChartConnector">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solidFill>
                  </a:endParaRPr>
                </a:p>
              </p:txBody>
            </p:sp>
            <p:sp>
              <p:nvSpPr>
                <p:cNvPr id="17" name="TextBox 16"/>
                <p:cNvSpPr txBox="1"/>
                <p:nvPr/>
              </p:nvSpPr>
              <p:spPr>
                <a:xfrm>
                  <a:off x="2667000" y="2408653"/>
                  <a:ext cx="1143000" cy="1427512"/>
                </a:xfrm>
                <a:prstGeom prst="rect">
                  <a:avLst/>
                </a:prstGeom>
                <a:noFill/>
              </p:spPr>
              <p:txBody>
                <a:bodyPr wrap="square" rtlCol="0">
                  <a:spAutoFit/>
                </a:bodyPr>
                <a:lstStyle/>
                <a:p>
                  <a:pPr indent="0" algn="ctr">
                    <a:lnSpc>
                      <a:spcPct val="150000"/>
                    </a:lnSpc>
                    <a:buNone/>
                  </a:pPr>
                  <a:r>
                    <a:rPr lang="fr-CA" sz="2400" b="1" dirty="0">
                      <a:solidFill>
                        <a:schemeClr val="tx2">
                          <a:lumMod val="75000"/>
                        </a:schemeClr>
                      </a:solidFill>
                      <a:latin typeface="+mn-lt"/>
                    </a:rPr>
                    <a:t>Net score</a:t>
                  </a:r>
                </a:p>
                <a:p>
                  <a:pPr indent="0" algn="ctr">
                    <a:lnSpc>
                      <a:spcPct val="150000"/>
                    </a:lnSpc>
                    <a:buNone/>
                  </a:pPr>
                  <a:r>
                    <a:rPr lang="fr-CA" sz="2400" b="1" dirty="0">
                      <a:solidFill>
                        <a:schemeClr val="tx2">
                          <a:lumMod val="75000"/>
                        </a:schemeClr>
                      </a:solidFill>
                      <a:latin typeface="+mn-lt"/>
                    </a:rPr>
                    <a:t> </a:t>
                  </a:r>
                  <a:r>
                    <a:rPr lang="en-US" sz="2400" b="1" dirty="0">
                      <a:solidFill>
                        <a:schemeClr val="tx2">
                          <a:lumMod val="75000"/>
                        </a:schemeClr>
                      </a:solidFill>
                      <a:latin typeface="+mn-lt"/>
                    </a:rPr>
                    <a:t>+45.1</a:t>
                  </a:r>
                </a:p>
                <a:p>
                  <a:pPr indent="0" algn="ctr">
                    <a:lnSpc>
                      <a:spcPct val="150000"/>
                    </a:lnSpc>
                    <a:buNone/>
                  </a:pPr>
                  <a:endParaRPr lang="fr-CA" sz="2400" b="1" dirty="0">
                    <a:solidFill>
                      <a:schemeClr val="tx2">
                        <a:lumMod val="75000"/>
                      </a:schemeClr>
                    </a:solidFill>
                    <a:latin typeface="+mn-lt"/>
                  </a:endParaRPr>
                </a:p>
              </p:txBody>
            </p:sp>
          </p:grpSp>
          <p:cxnSp>
            <p:nvCxnSpPr>
              <p:cNvPr id="10" name="Straight Connector 9"/>
              <p:cNvCxnSpPr/>
              <p:nvPr/>
            </p:nvCxnSpPr>
            <p:spPr>
              <a:xfrm>
                <a:off x="252328" y="4091605"/>
                <a:ext cx="1195472"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3882685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543800" y="4483422"/>
            <a:ext cx="1600200" cy="646331"/>
          </a:xfrm>
          <a:prstGeom prst="rect">
            <a:avLst/>
          </a:prstGeom>
          <a:noFill/>
        </p:spPr>
        <p:txBody>
          <a:bodyPr wrap="square" rtlCol="0">
            <a:spAutoFit/>
          </a:bodyPr>
          <a:lstStyle/>
          <a:p>
            <a:r>
              <a:rPr lang="en-CA" sz="1200" b="1" dirty="0">
                <a:solidFill>
                  <a:schemeClr val="tx2">
                    <a:lumMod val="75000"/>
                  </a:schemeClr>
                </a:solidFill>
                <a:latin typeface="+mn-lt"/>
              </a:rPr>
              <a:t>*Charts may not add up to 100 due to rounding</a:t>
            </a:r>
          </a:p>
        </p:txBody>
      </p:sp>
      <p:graphicFrame>
        <p:nvGraphicFramePr>
          <p:cNvPr id="12" name="Table 11"/>
          <p:cNvGraphicFramePr>
            <a:graphicFrameLocks noGrp="1"/>
          </p:cNvGraphicFramePr>
          <p:nvPr>
            <p:extLst>
              <p:ext uri="{D42A27DB-BD31-4B8C-83A1-F6EECF244321}">
                <p14:modId xmlns:p14="http://schemas.microsoft.com/office/powerpoint/2010/main" val="4292711206"/>
              </p:ext>
            </p:extLst>
          </p:nvPr>
        </p:nvGraphicFramePr>
        <p:xfrm>
          <a:off x="7699190" y="893063"/>
          <a:ext cx="1140009" cy="3358882"/>
        </p:xfrm>
        <a:graphic>
          <a:graphicData uri="http://schemas.openxmlformats.org/drawingml/2006/table">
            <a:tbl>
              <a:tblPr firstRow="1" bandRow="1">
                <a:tableStyleId>{5C22544A-7EE6-4342-B048-85BDC9FD1C3A}</a:tableStyleId>
              </a:tblPr>
              <a:tblGrid>
                <a:gridCol w="1140009">
                  <a:extLst>
                    <a:ext uri="{9D8B030D-6E8A-4147-A177-3AD203B41FA5}">
                      <a16:colId xmlns:a16="http://schemas.microsoft.com/office/drawing/2014/main" val="20000"/>
                    </a:ext>
                  </a:extLst>
                </a:gridCol>
              </a:tblGrid>
              <a:tr h="445153">
                <a:tc>
                  <a:txBody>
                    <a:bodyPr/>
                    <a:lstStyle/>
                    <a:p>
                      <a:pPr algn="ctr"/>
                      <a:r>
                        <a:rPr lang="en-CA" sz="1600" b="1" dirty="0">
                          <a:solidFill>
                            <a:schemeClr val="tx2">
                              <a:lumMod val="75000"/>
                            </a:schemeClr>
                          </a:solidFill>
                        </a:rPr>
                        <a:t>Net</a:t>
                      </a:r>
                      <a:r>
                        <a:rPr lang="en-CA" sz="1600" b="1" baseline="0" dirty="0">
                          <a:solidFill>
                            <a:schemeClr val="tx2">
                              <a:lumMod val="75000"/>
                            </a:schemeClr>
                          </a:solidFill>
                        </a:rPr>
                        <a:t> Score</a:t>
                      </a:r>
                      <a:r>
                        <a:rPr lang="en-CA" sz="1400" b="1" dirty="0">
                          <a:solidFill>
                            <a:schemeClr val="tx2">
                              <a:lumMod val="75000"/>
                            </a:schemeClr>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r h="708198">
                <a:tc>
                  <a:txBody>
                    <a:bodyPr/>
                    <a:lstStyle/>
                    <a:p>
                      <a:pPr algn="ctr"/>
                      <a:r>
                        <a:rPr lang="fr-CA" sz="1400" b="1" dirty="0">
                          <a:solidFill>
                            <a:schemeClr val="tx2">
                              <a:lumMod val="75000"/>
                            </a:schemeClr>
                          </a:solidFill>
                        </a:rPr>
                        <a:t>+25.5</a:t>
                      </a:r>
                      <a:endParaRPr lang="en-CA" sz="1400" b="1" dirty="0">
                        <a:solidFill>
                          <a:schemeClr val="tx2">
                            <a:lumMod val="7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445153">
                <a:tc>
                  <a:txBody>
                    <a:bodyPr/>
                    <a:lstStyle/>
                    <a:p>
                      <a:pPr algn="ctr"/>
                      <a:endParaRPr lang="en-CA" sz="1400" b="1" dirty="0">
                        <a:solidFill>
                          <a:schemeClr val="tx2">
                            <a:lumMod val="7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r h="708198">
                <a:tc>
                  <a:txBody>
                    <a:bodyPr/>
                    <a:lstStyle/>
                    <a:p>
                      <a:pPr algn="ctr"/>
                      <a:r>
                        <a:rPr lang="en-CA" sz="1400" b="1" dirty="0">
                          <a:solidFill>
                            <a:schemeClr val="tx2">
                              <a:lumMod val="75000"/>
                            </a:schemeClr>
                          </a:solidFill>
                        </a:rPr>
                        <a:t>+21.4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r h="445153">
                <a:tc>
                  <a:txBody>
                    <a:bodyPr/>
                    <a:lstStyle/>
                    <a:p>
                      <a:pPr algn="ctr"/>
                      <a:endParaRPr lang="en-CA" sz="1400" b="1" dirty="0">
                        <a:solidFill>
                          <a:schemeClr val="tx2">
                            <a:lumMod val="7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r h="607027">
                <a:tc>
                  <a:txBody>
                    <a:bodyPr/>
                    <a:lstStyle/>
                    <a:p>
                      <a:pPr algn="ctr"/>
                      <a:r>
                        <a:rPr lang="en-CA" sz="1400" b="1" dirty="0">
                          <a:solidFill>
                            <a:schemeClr val="tx2">
                              <a:lumMod val="75000"/>
                            </a:schemeClr>
                          </a:solidFill>
                        </a:rPr>
                        <a:t>+40.6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21" name="Rectangle 20"/>
          <p:cNvSpPr/>
          <p:nvPr/>
        </p:nvSpPr>
        <p:spPr>
          <a:xfrm>
            <a:off x="182960" y="5515766"/>
            <a:ext cx="8911800" cy="711247"/>
          </a:xfrm>
          <a:prstGeom prst="rect">
            <a:avLst/>
          </a:prstGeom>
        </p:spPr>
        <p:txBody>
          <a:bodyPr wrap="square" lIns="64288" tIns="32144" rIns="64288" bIns="32144">
            <a:spAutoFit/>
          </a:bodyPr>
          <a:lstStyle/>
          <a:p>
            <a:pPr defTabSz="410730">
              <a:defRPr/>
            </a:pPr>
            <a:r>
              <a:rPr lang="en-US" sz="1400" b="1" dirty="0">
                <a:solidFill>
                  <a:srgbClr val="4F81BD">
                    <a:lumMod val="50000"/>
                  </a:srgbClr>
                </a:solidFill>
                <a:latin typeface="Calibri"/>
              </a:rPr>
              <a:t>QUESTION – </a:t>
            </a:r>
            <a:r>
              <a:rPr lang="en-CA" sz="1400" dirty="0">
                <a:solidFill>
                  <a:srgbClr val="4F81BD">
                    <a:lumMod val="50000"/>
                  </a:srgbClr>
                </a:solidFill>
                <a:latin typeface="Calibri"/>
              </a:rPr>
              <a:t>Would you describe today’s environment for your business to invest in Canada as positive, neutral or negative? </a:t>
            </a:r>
          </a:p>
          <a:p>
            <a:pPr defTabSz="410730">
              <a:defRPr/>
            </a:pPr>
            <a:endParaRPr lang="en-CA" sz="1400" dirty="0">
              <a:solidFill>
                <a:srgbClr val="4F81BD">
                  <a:lumMod val="50000"/>
                </a:srgbClr>
              </a:solidFill>
              <a:latin typeface="Calibri"/>
            </a:endParaRPr>
          </a:p>
        </p:txBody>
      </p:sp>
      <p:sp>
        <p:nvSpPr>
          <p:cNvPr id="11" name="Title 5"/>
          <p:cNvSpPr txBox="1">
            <a:spLocks/>
          </p:cNvSpPr>
          <p:nvPr/>
        </p:nvSpPr>
        <p:spPr bwMode="auto">
          <a:xfrm>
            <a:off x="182960" y="12700"/>
            <a:ext cx="6314869" cy="836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4400" kern="1200">
                <a:solidFill>
                  <a:schemeClr val="tx2">
                    <a:lumMod val="75000"/>
                  </a:schemeClr>
                </a:solidFill>
                <a:latin typeface="+mj-lt"/>
                <a:ea typeface="+mj-ea"/>
                <a:cs typeface="+mj-cs"/>
              </a:defRPr>
            </a:lvl1pPr>
            <a:lvl2pPr algn="ctr" rtl="0" eaLnBrk="1" fontAlgn="base" hangingPunct="1">
              <a:spcBef>
                <a:spcPct val="0"/>
              </a:spcBef>
              <a:spcAft>
                <a:spcPct val="0"/>
              </a:spcAft>
              <a:defRPr sz="4400">
                <a:solidFill>
                  <a:schemeClr val="tx1"/>
                </a:solidFill>
                <a:latin typeface="Helvetica" pitchFamily="34" charset="0"/>
              </a:defRPr>
            </a:lvl2pPr>
            <a:lvl3pPr algn="ctr" rtl="0" eaLnBrk="1" fontAlgn="base" hangingPunct="1">
              <a:spcBef>
                <a:spcPct val="0"/>
              </a:spcBef>
              <a:spcAft>
                <a:spcPct val="0"/>
              </a:spcAft>
              <a:defRPr sz="4400">
                <a:solidFill>
                  <a:schemeClr val="tx1"/>
                </a:solidFill>
                <a:latin typeface="Helvetica" pitchFamily="34" charset="0"/>
              </a:defRPr>
            </a:lvl3pPr>
            <a:lvl4pPr algn="ctr" rtl="0" eaLnBrk="1" fontAlgn="base" hangingPunct="1">
              <a:spcBef>
                <a:spcPct val="0"/>
              </a:spcBef>
              <a:spcAft>
                <a:spcPct val="0"/>
              </a:spcAft>
              <a:defRPr sz="4400">
                <a:solidFill>
                  <a:schemeClr val="tx1"/>
                </a:solidFill>
                <a:latin typeface="Helvetica" pitchFamily="34" charset="0"/>
              </a:defRPr>
            </a:lvl4pPr>
            <a:lvl5pPr algn="ctr" rtl="0" eaLnBrk="1" fontAlgn="base" hangingPunct="1">
              <a:spcBef>
                <a:spcPct val="0"/>
              </a:spcBef>
              <a:spcAft>
                <a:spcPct val="0"/>
              </a:spcAft>
              <a:defRPr sz="4400">
                <a:solidFill>
                  <a:schemeClr val="tx1"/>
                </a:solidFill>
                <a:latin typeface="Helvetica" pitchFamily="34" charset="0"/>
              </a:defRPr>
            </a:lvl5pPr>
            <a:lvl6pPr marL="457200" algn="ctr" rtl="0" eaLnBrk="1" fontAlgn="base" hangingPunct="1">
              <a:spcBef>
                <a:spcPct val="0"/>
              </a:spcBef>
              <a:spcAft>
                <a:spcPct val="0"/>
              </a:spcAft>
              <a:defRPr sz="4400">
                <a:solidFill>
                  <a:schemeClr val="tx1"/>
                </a:solidFill>
                <a:latin typeface="Helvetica" pitchFamily="34" charset="0"/>
              </a:defRPr>
            </a:lvl6pPr>
            <a:lvl7pPr marL="914400" algn="ctr" rtl="0" eaLnBrk="1" fontAlgn="base" hangingPunct="1">
              <a:spcBef>
                <a:spcPct val="0"/>
              </a:spcBef>
              <a:spcAft>
                <a:spcPct val="0"/>
              </a:spcAft>
              <a:defRPr sz="4400">
                <a:solidFill>
                  <a:schemeClr val="tx1"/>
                </a:solidFill>
                <a:latin typeface="Helvetica" pitchFamily="34" charset="0"/>
              </a:defRPr>
            </a:lvl7pPr>
            <a:lvl8pPr marL="1371600" algn="ctr" rtl="0" eaLnBrk="1" fontAlgn="base" hangingPunct="1">
              <a:spcBef>
                <a:spcPct val="0"/>
              </a:spcBef>
              <a:spcAft>
                <a:spcPct val="0"/>
              </a:spcAft>
              <a:defRPr sz="4400">
                <a:solidFill>
                  <a:schemeClr val="tx1"/>
                </a:solidFill>
                <a:latin typeface="Helvetica" pitchFamily="34" charset="0"/>
              </a:defRPr>
            </a:lvl8pPr>
            <a:lvl9pPr marL="1828800" algn="ctr" rtl="0" eaLnBrk="1" fontAlgn="base" hangingPunct="1">
              <a:spcBef>
                <a:spcPct val="0"/>
              </a:spcBef>
              <a:spcAft>
                <a:spcPct val="0"/>
              </a:spcAft>
              <a:defRPr sz="4400">
                <a:solidFill>
                  <a:schemeClr val="tx1"/>
                </a:solidFill>
                <a:latin typeface="Helvetica" pitchFamily="34" charset="0"/>
              </a:defRPr>
            </a:lvl9pPr>
          </a:lstStyle>
          <a:p>
            <a:pPr algn="l"/>
            <a:r>
              <a:rPr lang="en-CA" sz="2700" dirty="0"/>
              <a:t>Today’s investment environment in Canada</a:t>
            </a:r>
          </a:p>
        </p:txBody>
      </p:sp>
      <p:sp>
        <p:nvSpPr>
          <p:cNvPr id="15" name="Slide Number Placeholder 3"/>
          <p:cNvSpPr txBox="1">
            <a:spLocks/>
          </p:cNvSpPr>
          <p:nvPr/>
        </p:nvSpPr>
        <p:spPr>
          <a:xfrm>
            <a:off x="8229600" y="6356350"/>
            <a:ext cx="609600" cy="365125"/>
          </a:xfrm>
          <a:prstGeom prst="rect">
            <a:avLst/>
          </a:prstGeom>
        </p:spPr>
        <p:txBody>
          <a:bodyPr vert="horz" lIns="91440" tIns="45720" rIns="91440" bIns="45720" rtlCol="0" anchor="ctr"/>
          <a:lstStyle>
            <a:defPPr>
              <a:defRPr lang="en-CA"/>
            </a:defPPr>
            <a:lvl1pPr algn="r" rtl="0" fontAlgn="auto">
              <a:spcBef>
                <a:spcPts val="0"/>
              </a:spcBef>
              <a:spcAft>
                <a:spcPts val="0"/>
              </a:spcAft>
              <a:defRPr sz="1600" kern="1200">
                <a:solidFill>
                  <a:schemeClr val="bg1">
                    <a:lumMod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CCBEA7BD-2368-44CB-8423-B071BE31EC1E}" type="slidenum">
              <a:rPr lang="en-CA" sz="2400" smtClean="0">
                <a:solidFill>
                  <a:schemeClr val="bg1">
                    <a:lumMod val="50000"/>
                  </a:schemeClr>
                </a:solidFill>
              </a:rPr>
              <a:pPr/>
              <a:t>9</a:t>
            </a:fld>
            <a:endParaRPr lang="en-CA" sz="2400" dirty="0">
              <a:solidFill>
                <a:schemeClr val="bg1">
                  <a:lumMod val="50000"/>
                </a:schemeClr>
              </a:solidFill>
            </a:endParaRPr>
          </a:p>
        </p:txBody>
      </p:sp>
      <p:graphicFrame>
        <p:nvGraphicFramePr>
          <p:cNvPr id="13" name="Chart 12"/>
          <p:cNvGraphicFramePr>
            <a:graphicFrameLocks/>
          </p:cNvGraphicFramePr>
          <p:nvPr>
            <p:extLst>
              <p:ext uri="{D42A27DB-BD31-4B8C-83A1-F6EECF244321}">
                <p14:modId xmlns:p14="http://schemas.microsoft.com/office/powerpoint/2010/main" val="4255687182"/>
              </p:ext>
            </p:extLst>
          </p:nvPr>
        </p:nvGraphicFramePr>
        <p:xfrm>
          <a:off x="0" y="960165"/>
          <a:ext cx="7543800" cy="41695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79020112"/>
      </p:ext>
    </p:extLst>
  </p:cSld>
  <p:clrMapOvr>
    <a:masterClrMapping/>
  </p:clrMapOvr>
</p:sld>
</file>

<file path=ppt/theme/theme1.xml><?xml version="1.0" encoding="utf-8"?>
<a:theme xmlns:a="http://schemas.openxmlformats.org/drawingml/2006/main" name="2019 NANOS NEW TEMPLATE REPO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indent="0" algn="just">
          <a:buNone/>
          <a:defRPr sz="1600" b="1" i="1" dirty="0" smtClean="0">
            <a:solidFill>
              <a:schemeClr val="bg2">
                <a:lumMod val="50000"/>
              </a:schemeClr>
            </a:solidFill>
            <a:latin typeface="Book Antiqua" pitchFamily="18" charset="0"/>
          </a:defRPr>
        </a:defPPr>
      </a:lstStyle>
    </a:txDef>
  </a:objectDefaults>
  <a:extraClrSchemeLst/>
  <a:extLst>
    <a:ext uri="{05A4C25C-085E-4340-85A3-A5531E510DB2}">
      <thm15:themeFamily xmlns:thm15="http://schemas.microsoft.com/office/thememl/2012/main" name="Presentation5" id="{1E1AE46C-8838-4FE5-A117-F1A8047BBA69}" vid="{3FFE9646-AEA8-4537-A0E8-23F1B5BED25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5" id="{1E1AE46C-8838-4FE5-A117-F1A8047BBA69}" vid="{57963762-A231-4379-81B3-315ED4FEA3B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2019 NANOS NEW TEMPLATE REPORT</Template>
  <TotalTime>337</TotalTime>
  <Words>3188</Words>
  <Application>Microsoft Office PowerPoint</Application>
  <PresentationFormat>On-screen Show (4:3)</PresentationFormat>
  <Paragraphs>488</Paragraphs>
  <Slides>30</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30</vt:i4>
      </vt:variant>
    </vt:vector>
  </HeadingPairs>
  <TitlesOfParts>
    <vt:vector size="36" baseType="lpstr">
      <vt:lpstr>Arial</vt:lpstr>
      <vt:lpstr>Calibri</vt:lpstr>
      <vt:lpstr>Helvetica</vt:lpstr>
      <vt:lpstr>Helvetica Light</vt:lpstr>
      <vt:lpstr>2019 NANOS NEW TEMPLATE REPORT</vt:lpstr>
      <vt:lpstr>Custom Design</vt:lpstr>
      <vt:lpstr>PowerPoint Presentation</vt:lpstr>
      <vt:lpstr>PowerPoint Presentation</vt:lpstr>
      <vt:lpstr>PowerPoint Presentation</vt:lpstr>
      <vt:lpstr>PowerPoint Presentation</vt:lpstr>
      <vt:lpstr>PowerPoint Presentation</vt:lpstr>
      <vt:lpstr>Non-tracking Sentiment at a Glance</vt:lpstr>
      <vt:lpstr>PowerPoint Presentation</vt:lpstr>
      <vt:lpstr>Expected change in number of employees</vt:lpstr>
      <vt:lpstr>PowerPoint Presentation</vt:lpstr>
      <vt:lpstr>Today’s investment environment in Canada</vt:lpstr>
      <vt:lpstr>PowerPoint Presentation</vt:lpstr>
      <vt:lpstr>Expected change in Canadian economy</vt:lpstr>
      <vt:lpstr>PowerPoint Presentation</vt:lpstr>
      <vt:lpstr>Change in sales in past six months</vt:lpstr>
      <vt:lpstr>PowerPoint Presentation</vt:lpstr>
      <vt:lpstr>Expected change in sales in next six months</vt:lpstr>
      <vt:lpstr>PowerPoint Presentation</vt:lpstr>
      <vt:lpstr>Direction of the Canadian economy</vt:lpstr>
      <vt:lpstr>PowerPoint Presentation</vt:lpstr>
      <vt:lpstr>PowerPoint Presentation</vt:lpstr>
      <vt:lpstr>PowerPoint Presentation</vt:lpstr>
      <vt:lpstr>PowerPoint Presentation</vt:lpstr>
      <vt:lpstr>Methodology</vt:lpstr>
      <vt:lpstr>Methodology </vt:lpstr>
      <vt:lpstr>PowerPoint Presentation</vt:lpstr>
      <vt:lpstr>Methodology </vt:lpstr>
      <vt:lpstr>Respondent Revenue Profile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Emilie Bossard</dc:creator>
  <cp:lastModifiedBy> </cp:lastModifiedBy>
  <cp:revision>44</cp:revision>
  <cp:lastPrinted>2015-08-10T15:14:36Z</cp:lastPrinted>
  <dcterms:created xsi:type="dcterms:W3CDTF">2019-01-23T19:54:23Z</dcterms:created>
  <dcterms:modified xsi:type="dcterms:W3CDTF">2019-04-11T19:39:08Z</dcterms:modified>
</cp:coreProperties>
</file>